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29"/>
  </p:notesMasterIdLst>
  <p:handoutMasterIdLst>
    <p:handoutMasterId r:id="rId30"/>
  </p:handoutMasterIdLst>
  <p:sldIdLst>
    <p:sldId id="261" r:id="rId7"/>
    <p:sldId id="262" r:id="rId8"/>
    <p:sldId id="263" r:id="rId9"/>
    <p:sldId id="293" r:id="rId10"/>
    <p:sldId id="294" r:id="rId11"/>
    <p:sldId id="264" r:id="rId12"/>
    <p:sldId id="278" r:id="rId13"/>
    <p:sldId id="265" r:id="rId14"/>
    <p:sldId id="280" r:id="rId15"/>
    <p:sldId id="266" r:id="rId16"/>
    <p:sldId id="273" r:id="rId17"/>
    <p:sldId id="267" r:id="rId18"/>
    <p:sldId id="268" r:id="rId19"/>
    <p:sldId id="276" r:id="rId20"/>
    <p:sldId id="269" r:id="rId21"/>
    <p:sldId id="270" r:id="rId22"/>
    <p:sldId id="271" r:id="rId23"/>
    <p:sldId id="289" r:id="rId24"/>
    <p:sldId id="290" r:id="rId25"/>
    <p:sldId id="291" r:id="rId26"/>
    <p:sldId id="260" r:id="rId27"/>
    <p:sldId id="27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1A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D66B0C-ED69-4244-89B7-93E563D683C3}" v="8" dt="2025-08-12T20:39:07.982"/>
  </p1510:revLst>
</p1510:revInfo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4580" autoAdjust="0"/>
  </p:normalViewPr>
  <p:slideViewPr>
    <p:cSldViewPr snapToGrid="0">
      <p:cViewPr varScale="1">
        <p:scale>
          <a:sx n="47" d="100"/>
          <a:sy n="47" d="100"/>
        </p:scale>
        <p:origin x="1416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6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313236946521757E-2"/>
          <c:y val="1.5765897609699618E-2"/>
          <c:w val="0.94253978196323918"/>
          <c:h val="0.836174796125958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Ethnicity!$G$11</c:f>
              <c:strCache>
                <c:ptCount val="1"/>
                <c:pt idx="0">
                  <c:v>Pre-pilot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Ethnicity!$H$10:$J$10</c:f>
              <c:strCache>
                <c:ptCount val="3"/>
                <c:pt idx="0">
                  <c:v>NZ European</c:v>
                </c:pt>
                <c:pt idx="1">
                  <c:v>Maori</c:v>
                </c:pt>
                <c:pt idx="2">
                  <c:v>Other</c:v>
                </c:pt>
              </c:strCache>
            </c:strRef>
          </c:cat>
          <c:val>
            <c:numRef>
              <c:f>Ethnicity!$H$11:$J$11</c:f>
              <c:numCache>
                <c:formatCode>General</c:formatCode>
                <c:ptCount val="3"/>
                <c:pt idx="0">
                  <c:v>90</c:v>
                </c:pt>
                <c:pt idx="1">
                  <c:v>9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AB-4988-B62E-10ED5C0363C8}"/>
            </c:ext>
          </c:extLst>
        </c:ser>
        <c:ser>
          <c:idx val="1"/>
          <c:order val="1"/>
          <c:tx>
            <c:strRef>
              <c:f>Ethnicity!$G$12</c:f>
              <c:strCache>
                <c:ptCount val="1"/>
                <c:pt idx="0">
                  <c:v>PCP Pilot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Ethnicity!$H$10:$J$10</c:f>
              <c:strCache>
                <c:ptCount val="3"/>
                <c:pt idx="0">
                  <c:v>NZ European</c:v>
                </c:pt>
                <c:pt idx="1">
                  <c:v>Maori</c:v>
                </c:pt>
                <c:pt idx="2">
                  <c:v>Other</c:v>
                </c:pt>
              </c:strCache>
            </c:strRef>
          </c:cat>
          <c:val>
            <c:numRef>
              <c:f>Ethnicity!$H$12:$J$12</c:f>
              <c:numCache>
                <c:formatCode>General</c:formatCode>
                <c:ptCount val="3"/>
                <c:pt idx="0">
                  <c:v>83</c:v>
                </c:pt>
                <c:pt idx="1">
                  <c:v>14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AB-4988-B62E-10ED5C0363C8}"/>
            </c:ext>
          </c:extLst>
        </c:ser>
        <c:ser>
          <c:idx val="2"/>
          <c:order val="2"/>
          <c:tx>
            <c:strRef>
              <c:f>Ethnicity!$G$13</c:f>
              <c:strCache>
                <c:ptCount val="1"/>
                <c:pt idx="0">
                  <c:v>2018 Census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Ethnicity!$H$10:$J$10</c:f>
              <c:strCache>
                <c:ptCount val="3"/>
                <c:pt idx="0">
                  <c:v>NZ European</c:v>
                </c:pt>
                <c:pt idx="1">
                  <c:v>Maori</c:v>
                </c:pt>
                <c:pt idx="2">
                  <c:v>Other</c:v>
                </c:pt>
              </c:strCache>
            </c:strRef>
          </c:cat>
          <c:val>
            <c:numRef>
              <c:f>Ethnicity!$H$13:$J$13</c:f>
              <c:numCache>
                <c:formatCode>General</c:formatCode>
                <c:ptCount val="3"/>
                <c:pt idx="0">
                  <c:v>90.5</c:v>
                </c:pt>
                <c:pt idx="1">
                  <c:v>11.7</c:v>
                </c:pt>
                <c:pt idx="2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AB-4988-B62E-10ED5C0363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50531535"/>
        <c:axId val="850532367"/>
      </c:barChart>
      <c:catAx>
        <c:axId val="85053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0532367"/>
        <c:crosses val="autoZero"/>
        <c:auto val="1"/>
        <c:lblAlgn val="ctr"/>
        <c:lblOffset val="100"/>
        <c:noMultiLvlLbl val="0"/>
      </c:catAx>
      <c:valAx>
        <c:axId val="850532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</a:t>
                </a:r>
                <a:endParaRPr lang="en-NZ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0531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1ECC00-56F2-4138-A108-28C7DB130D04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7D1FD34-443E-463A-839C-8F7FC13FC43D}">
      <dgm:prSet phldrT="[Text]"/>
      <dgm:spPr/>
      <dgm:t>
        <a:bodyPr/>
        <a:lstStyle/>
        <a:p>
          <a:r>
            <a:rPr lang="en-US"/>
            <a:t>Physiotherapist  </a:t>
          </a:r>
          <a:r>
            <a:rPr lang="en-US" dirty="0"/>
            <a:t>assesses, diagnoses, advises on self-management, may perform intervention</a:t>
          </a:r>
        </a:p>
      </dgm:t>
    </dgm:pt>
    <dgm:pt modelId="{32F6045B-48B0-4A96-A17A-8BF54D5ED080}" type="parTrans" cxnId="{2481974E-C708-4EC4-BC03-4B3CD689B62B}">
      <dgm:prSet/>
      <dgm:spPr/>
      <dgm:t>
        <a:bodyPr/>
        <a:lstStyle/>
        <a:p>
          <a:endParaRPr lang="en-US"/>
        </a:p>
      </dgm:t>
    </dgm:pt>
    <dgm:pt modelId="{CD2265E5-2C94-4247-B008-54BFE67D1FC3}" type="sibTrans" cxnId="{2481974E-C708-4EC4-BC03-4B3CD689B62B}">
      <dgm:prSet/>
      <dgm:spPr/>
      <dgm:t>
        <a:bodyPr/>
        <a:lstStyle/>
        <a:p>
          <a:endParaRPr lang="en-US"/>
        </a:p>
      </dgm:t>
    </dgm:pt>
    <dgm:pt modelId="{51EBFBB7-8781-4DD7-BBD2-1A7537121075}" type="asst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Requires prescription and/or ACC off work certificate.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Appointment booked with GP or NP</a:t>
          </a:r>
        </a:p>
      </dgm:t>
    </dgm:pt>
    <dgm:pt modelId="{932BB033-3538-4173-A99F-7700F4CF671E}" type="parTrans" cxnId="{A4E2A080-CD51-4A0A-94EF-9D66E81438BF}">
      <dgm:prSet/>
      <dgm:spPr/>
      <dgm:t>
        <a:bodyPr/>
        <a:lstStyle/>
        <a:p>
          <a:endParaRPr lang="en-US"/>
        </a:p>
      </dgm:t>
    </dgm:pt>
    <dgm:pt modelId="{43A4A16F-95D0-4664-BFB8-02AF3D2F3BD2}" type="sibTrans" cxnId="{A4E2A080-CD51-4A0A-94EF-9D66E81438BF}">
      <dgm:prSet/>
      <dgm:spPr/>
      <dgm:t>
        <a:bodyPr/>
        <a:lstStyle/>
        <a:p>
          <a:endParaRPr lang="en-US"/>
        </a:p>
      </dgm:t>
    </dgm:pt>
    <dgm:pt modelId="{E026F018-2758-471E-8322-09BFFA8870A4}">
      <dgm:prSet phldrT="[Text]"/>
      <dgm:spPr/>
      <dgm:t>
        <a:bodyPr/>
        <a:lstStyle/>
        <a:p>
          <a:r>
            <a:rPr lang="en-US" dirty="0"/>
            <a:t>Patient is discharged to self-manage</a:t>
          </a:r>
        </a:p>
      </dgm:t>
    </dgm:pt>
    <dgm:pt modelId="{6EAB78E6-9EE3-4679-BC29-8F88B647321C}" type="parTrans" cxnId="{BFF0AAD0-AF37-44C7-930F-7B339C6EECF1}">
      <dgm:prSet/>
      <dgm:spPr/>
      <dgm:t>
        <a:bodyPr/>
        <a:lstStyle/>
        <a:p>
          <a:endParaRPr lang="en-US"/>
        </a:p>
      </dgm:t>
    </dgm:pt>
    <dgm:pt modelId="{B2FCE98E-799E-47D3-917E-7CD7EDDD0244}" type="sibTrans" cxnId="{BFF0AAD0-AF37-44C7-930F-7B339C6EECF1}">
      <dgm:prSet/>
      <dgm:spPr/>
      <dgm:t>
        <a:bodyPr/>
        <a:lstStyle/>
        <a:p>
          <a:endParaRPr lang="en-US"/>
        </a:p>
      </dgm:t>
    </dgm:pt>
    <dgm:pt modelId="{F669BA8F-6D77-4BE6-B59E-1CCF9A77D04D}">
      <dgm:prSet phldrT="[Text]"/>
      <dgm:spPr/>
      <dgm:t>
        <a:bodyPr/>
        <a:lstStyle/>
        <a:p>
          <a:r>
            <a:rPr lang="en-US" dirty="0"/>
            <a:t>Patient is referred for further investigation</a:t>
          </a:r>
        </a:p>
      </dgm:t>
    </dgm:pt>
    <dgm:pt modelId="{953EB200-2D31-4201-BFC0-C6CF98A33636}" type="parTrans" cxnId="{2AAE3F06-E261-4E00-A2BC-32EE4BF04808}">
      <dgm:prSet/>
      <dgm:spPr/>
      <dgm:t>
        <a:bodyPr/>
        <a:lstStyle/>
        <a:p>
          <a:endParaRPr lang="en-US"/>
        </a:p>
      </dgm:t>
    </dgm:pt>
    <dgm:pt modelId="{400C03BB-718B-42C7-812A-2F6F037B86E0}" type="sibTrans" cxnId="{2AAE3F06-E261-4E00-A2BC-32EE4BF04808}">
      <dgm:prSet/>
      <dgm:spPr/>
      <dgm:t>
        <a:bodyPr/>
        <a:lstStyle/>
        <a:p>
          <a:endParaRPr lang="en-US"/>
        </a:p>
      </dgm:t>
    </dgm:pt>
    <dgm:pt modelId="{59D5F952-DCB2-4AFE-A330-A9A02F9F442E}">
      <dgm:prSet phldrT="[Text]"/>
      <dgm:spPr/>
      <dgm:t>
        <a:bodyPr/>
        <a:lstStyle/>
        <a:p>
          <a:r>
            <a:rPr lang="en-US" dirty="0"/>
            <a:t>Patient is referred to another service</a:t>
          </a:r>
        </a:p>
      </dgm:t>
    </dgm:pt>
    <dgm:pt modelId="{4308B544-A953-4369-8088-FF8D7E59A454}" type="parTrans" cxnId="{729F062B-95E9-43A8-B446-B719C055B8D6}">
      <dgm:prSet/>
      <dgm:spPr/>
      <dgm:t>
        <a:bodyPr/>
        <a:lstStyle/>
        <a:p>
          <a:endParaRPr lang="en-US"/>
        </a:p>
      </dgm:t>
    </dgm:pt>
    <dgm:pt modelId="{E8FBAEEB-2FC5-4972-B8F9-AB0797A4F1A0}" type="sibTrans" cxnId="{729F062B-95E9-43A8-B446-B719C055B8D6}">
      <dgm:prSet/>
      <dgm:spPr/>
      <dgm:t>
        <a:bodyPr/>
        <a:lstStyle/>
        <a:p>
          <a:endParaRPr lang="en-US"/>
        </a:p>
      </dgm:t>
    </dgm:pt>
    <dgm:pt modelId="{D8EE7DD0-558C-49F2-A350-54B347F28CB6}" type="asst">
      <dgm:prSet/>
      <dgm:spPr/>
      <dgm:t>
        <a:bodyPr/>
        <a:lstStyle/>
        <a:p>
          <a:r>
            <a:rPr lang="en-US" dirty="0"/>
            <a:t>Patient re-presents with the same condition. </a:t>
          </a:r>
        </a:p>
        <a:p>
          <a:r>
            <a:rPr lang="en-US" dirty="0"/>
            <a:t>Booked as per reception flowchart</a:t>
          </a:r>
        </a:p>
      </dgm:t>
    </dgm:pt>
    <dgm:pt modelId="{77E2F417-DBF6-4588-9C98-223E11E4F724}" type="parTrans" cxnId="{8F7EC7A9-5E0B-4BBB-8902-C5466D96707B}">
      <dgm:prSet/>
      <dgm:spPr/>
      <dgm:t>
        <a:bodyPr/>
        <a:lstStyle/>
        <a:p>
          <a:endParaRPr lang="en-US"/>
        </a:p>
      </dgm:t>
    </dgm:pt>
    <dgm:pt modelId="{F73DF5F1-9CA8-406B-888F-C27C97E4E7A9}" type="sibTrans" cxnId="{8F7EC7A9-5E0B-4BBB-8902-C5466D96707B}">
      <dgm:prSet/>
      <dgm:spPr/>
      <dgm:t>
        <a:bodyPr/>
        <a:lstStyle/>
        <a:p>
          <a:endParaRPr lang="en-US"/>
        </a:p>
      </dgm:t>
    </dgm:pt>
    <dgm:pt modelId="{72D2ED13-AD3E-421E-BDCE-FDDBC2576693}">
      <dgm:prSet/>
      <dgm:spPr/>
      <dgm:t>
        <a:bodyPr/>
        <a:lstStyle/>
        <a:p>
          <a:r>
            <a:rPr lang="en-US" dirty="0"/>
            <a:t>Patient is booked for primary care medical review</a:t>
          </a:r>
        </a:p>
      </dgm:t>
    </dgm:pt>
    <dgm:pt modelId="{55DDF8DF-3DDE-4538-88B1-F4D82FDDA7EA}" type="parTrans" cxnId="{863B6D93-032E-4BF6-AD35-E61A612194BD}">
      <dgm:prSet/>
      <dgm:spPr/>
      <dgm:t>
        <a:bodyPr/>
        <a:lstStyle/>
        <a:p>
          <a:endParaRPr lang="en-US"/>
        </a:p>
      </dgm:t>
    </dgm:pt>
    <dgm:pt modelId="{728A4F93-1C19-43E8-8970-A2CB071F11AE}" type="sibTrans" cxnId="{863B6D93-032E-4BF6-AD35-E61A612194BD}">
      <dgm:prSet/>
      <dgm:spPr/>
      <dgm:t>
        <a:bodyPr/>
        <a:lstStyle/>
        <a:p>
          <a:endParaRPr lang="en-US"/>
        </a:p>
      </dgm:t>
    </dgm:pt>
    <dgm:pt modelId="{F0B51567-FA96-4B47-A100-B1F449849C8D}">
      <dgm:prSet/>
      <dgm:spPr/>
      <dgm:t>
        <a:bodyPr/>
        <a:lstStyle/>
        <a:p>
          <a:r>
            <a:rPr lang="en-NZ" dirty="0"/>
            <a:t>Appointment booked by reception (or clinician)</a:t>
          </a:r>
        </a:p>
      </dgm:t>
    </dgm:pt>
    <dgm:pt modelId="{E22BED8C-FC5A-43D6-820E-094D42D04C40}" type="parTrans" cxnId="{7A8BFF12-B62B-4521-A73B-38821BECE065}">
      <dgm:prSet/>
      <dgm:spPr/>
      <dgm:t>
        <a:bodyPr/>
        <a:lstStyle/>
        <a:p>
          <a:endParaRPr lang="en-NZ"/>
        </a:p>
      </dgm:t>
    </dgm:pt>
    <dgm:pt modelId="{C33F8008-2D4E-4943-9CE3-23CB46162BAE}" type="sibTrans" cxnId="{7A8BFF12-B62B-4521-A73B-38821BECE065}">
      <dgm:prSet/>
      <dgm:spPr/>
      <dgm:t>
        <a:bodyPr/>
        <a:lstStyle/>
        <a:p>
          <a:endParaRPr lang="en-NZ"/>
        </a:p>
      </dgm:t>
    </dgm:pt>
    <dgm:pt modelId="{278002A1-2FD0-40DF-A699-28F77F3A75CC}" type="pres">
      <dgm:prSet presAssocID="{D71ECC00-56F2-4138-A108-28C7DB130D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41FF04C-914A-4D4D-AA0C-D86D2DC5C7E4}" type="pres">
      <dgm:prSet presAssocID="{F0B51567-FA96-4B47-A100-B1F449849C8D}" presName="hierRoot1" presStyleCnt="0">
        <dgm:presLayoutVars>
          <dgm:hierBranch val="init"/>
        </dgm:presLayoutVars>
      </dgm:prSet>
      <dgm:spPr/>
    </dgm:pt>
    <dgm:pt modelId="{6992DE03-45C7-40A5-9808-3BBC8D2DCDBA}" type="pres">
      <dgm:prSet presAssocID="{F0B51567-FA96-4B47-A100-B1F449849C8D}" presName="rootComposite1" presStyleCnt="0"/>
      <dgm:spPr/>
    </dgm:pt>
    <dgm:pt modelId="{8619E176-4171-42AB-A8CD-2DF6A42874D4}" type="pres">
      <dgm:prSet presAssocID="{F0B51567-FA96-4B47-A100-B1F449849C8D}" presName="rootText1" presStyleLbl="node0" presStyleIdx="0" presStyleCnt="1" custScaleX="250715">
        <dgm:presLayoutVars>
          <dgm:chPref val="3"/>
        </dgm:presLayoutVars>
      </dgm:prSet>
      <dgm:spPr/>
    </dgm:pt>
    <dgm:pt modelId="{C22DBD67-1438-4719-903F-E3FA311B0C11}" type="pres">
      <dgm:prSet presAssocID="{F0B51567-FA96-4B47-A100-B1F449849C8D}" presName="rootConnector1" presStyleLbl="node1" presStyleIdx="0" presStyleCnt="0"/>
      <dgm:spPr/>
    </dgm:pt>
    <dgm:pt modelId="{6C451A5E-F4F4-495D-B52D-BCF118CD2998}" type="pres">
      <dgm:prSet presAssocID="{F0B51567-FA96-4B47-A100-B1F449849C8D}" presName="hierChild2" presStyleCnt="0"/>
      <dgm:spPr/>
    </dgm:pt>
    <dgm:pt modelId="{F9E1AC9F-B765-46AB-8B4E-3B9AB1B5721E}" type="pres">
      <dgm:prSet presAssocID="{32F6045B-48B0-4A96-A17A-8BF54D5ED080}" presName="Name37" presStyleLbl="parChTrans1D2" presStyleIdx="0" presStyleCnt="1"/>
      <dgm:spPr/>
    </dgm:pt>
    <dgm:pt modelId="{8B66EBA0-DB49-418E-AD06-DFD105C6A924}" type="pres">
      <dgm:prSet presAssocID="{C7D1FD34-443E-463A-839C-8F7FC13FC43D}" presName="hierRoot2" presStyleCnt="0">
        <dgm:presLayoutVars>
          <dgm:hierBranch val="init"/>
        </dgm:presLayoutVars>
      </dgm:prSet>
      <dgm:spPr/>
    </dgm:pt>
    <dgm:pt modelId="{5FF9C2B7-0916-4D9A-A207-2D2103E0E8C6}" type="pres">
      <dgm:prSet presAssocID="{C7D1FD34-443E-463A-839C-8F7FC13FC43D}" presName="rootComposite" presStyleCnt="0"/>
      <dgm:spPr/>
    </dgm:pt>
    <dgm:pt modelId="{2862667E-314E-4654-95AB-6277BA6B73AE}" type="pres">
      <dgm:prSet presAssocID="{C7D1FD34-443E-463A-839C-8F7FC13FC43D}" presName="rootText" presStyleLbl="node2" presStyleIdx="0" presStyleCnt="1" custScaleX="250503" custScaleY="142218">
        <dgm:presLayoutVars>
          <dgm:chPref val="3"/>
        </dgm:presLayoutVars>
      </dgm:prSet>
      <dgm:spPr/>
    </dgm:pt>
    <dgm:pt modelId="{F3611A31-10BF-45AB-9498-399D3D5A93DD}" type="pres">
      <dgm:prSet presAssocID="{C7D1FD34-443E-463A-839C-8F7FC13FC43D}" presName="rootConnector" presStyleLbl="node2" presStyleIdx="0" presStyleCnt="1"/>
      <dgm:spPr/>
    </dgm:pt>
    <dgm:pt modelId="{E3B8656D-455F-4615-8E38-4DADA4DA6F57}" type="pres">
      <dgm:prSet presAssocID="{C7D1FD34-443E-463A-839C-8F7FC13FC43D}" presName="hierChild4" presStyleCnt="0"/>
      <dgm:spPr/>
    </dgm:pt>
    <dgm:pt modelId="{1DCAC81E-6743-4D47-9C9E-17A7029E84CB}" type="pres">
      <dgm:prSet presAssocID="{6EAB78E6-9EE3-4679-BC29-8F88B647321C}" presName="Name37" presStyleLbl="parChTrans1D3" presStyleIdx="0" presStyleCnt="5"/>
      <dgm:spPr/>
    </dgm:pt>
    <dgm:pt modelId="{4BBFC8B9-22A5-40D6-B986-FDC7A36F5B83}" type="pres">
      <dgm:prSet presAssocID="{E026F018-2758-471E-8322-09BFFA8870A4}" presName="hierRoot2" presStyleCnt="0">
        <dgm:presLayoutVars>
          <dgm:hierBranch val="init"/>
        </dgm:presLayoutVars>
      </dgm:prSet>
      <dgm:spPr/>
    </dgm:pt>
    <dgm:pt modelId="{4308905D-44D5-4C10-80A1-ECD4A1A42171}" type="pres">
      <dgm:prSet presAssocID="{E026F018-2758-471E-8322-09BFFA8870A4}" presName="rootComposite" presStyleCnt="0"/>
      <dgm:spPr/>
    </dgm:pt>
    <dgm:pt modelId="{22EA02E9-E28B-4420-B933-CE6855F5E4AD}" type="pres">
      <dgm:prSet presAssocID="{E026F018-2758-471E-8322-09BFFA8870A4}" presName="rootText" presStyleLbl="node3" presStyleIdx="0" presStyleCnt="4" custScaleX="116843" custScaleY="182605">
        <dgm:presLayoutVars>
          <dgm:chPref val="3"/>
        </dgm:presLayoutVars>
      </dgm:prSet>
      <dgm:spPr/>
    </dgm:pt>
    <dgm:pt modelId="{2C2AD277-DA5C-4EC3-A396-75A58B818A44}" type="pres">
      <dgm:prSet presAssocID="{E026F018-2758-471E-8322-09BFFA8870A4}" presName="rootConnector" presStyleLbl="node3" presStyleIdx="0" presStyleCnt="4"/>
      <dgm:spPr/>
    </dgm:pt>
    <dgm:pt modelId="{2963495B-62D6-4CBB-91E8-ED4599A31468}" type="pres">
      <dgm:prSet presAssocID="{E026F018-2758-471E-8322-09BFFA8870A4}" presName="hierChild4" presStyleCnt="0"/>
      <dgm:spPr/>
    </dgm:pt>
    <dgm:pt modelId="{B43176DB-5F40-4C56-B5DD-1FA6344E6C0C}" type="pres">
      <dgm:prSet presAssocID="{E026F018-2758-471E-8322-09BFFA8870A4}" presName="hierChild5" presStyleCnt="0"/>
      <dgm:spPr/>
    </dgm:pt>
    <dgm:pt modelId="{3071C667-18F1-44BE-810D-0213732FE2E7}" type="pres">
      <dgm:prSet presAssocID="{77E2F417-DBF6-4588-9C98-223E11E4F724}" presName="Name111" presStyleLbl="parChTrans1D4" presStyleIdx="0" presStyleCnt="1"/>
      <dgm:spPr/>
    </dgm:pt>
    <dgm:pt modelId="{E8CD57D2-2715-42CD-BB04-70D8239E4CE5}" type="pres">
      <dgm:prSet presAssocID="{D8EE7DD0-558C-49F2-A350-54B347F28CB6}" presName="hierRoot3" presStyleCnt="0">
        <dgm:presLayoutVars>
          <dgm:hierBranch val="init"/>
        </dgm:presLayoutVars>
      </dgm:prSet>
      <dgm:spPr/>
    </dgm:pt>
    <dgm:pt modelId="{16F84565-7D63-46F0-BA39-98E37416572A}" type="pres">
      <dgm:prSet presAssocID="{D8EE7DD0-558C-49F2-A350-54B347F28CB6}" presName="rootComposite3" presStyleCnt="0"/>
      <dgm:spPr/>
    </dgm:pt>
    <dgm:pt modelId="{A6C3DAEE-85AF-4F59-8D5C-8D902C1321AF}" type="pres">
      <dgm:prSet presAssocID="{D8EE7DD0-558C-49F2-A350-54B347F28CB6}" presName="rootText3" presStyleLbl="asst3" presStyleIdx="0" presStyleCnt="1" custScaleX="185176" custScaleY="183933">
        <dgm:presLayoutVars>
          <dgm:chPref val="3"/>
        </dgm:presLayoutVars>
      </dgm:prSet>
      <dgm:spPr/>
    </dgm:pt>
    <dgm:pt modelId="{96315C77-34EF-46F3-9F42-50B9DBAB7F9E}" type="pres">
      <dgm:prSet presAssocID="{D8EE7DD0-558C-49F2-A350-54B347F28CB6}" presName="rootConnector3" presStyleLbl="asst3" presStyleIdx="0" presStyleCnt="1"/>
      <dgm:spPr/>
    </dgm:pt>
    <dgm:pt modelId="{5EC337CD-641D-418F-81AF-84DE50056E64}" type="pres">
      <dgm:prSet presAssocID="{D8EE7DD0-558C-49F2-A350-54B347F28CB6}" presName="hierChild6" presStyleCnt="0"/>
      <dgm:spPr/>
    </dgm:pt>
    <dgm:pt modelId="{B9BF4FDB-9D1B-44AD-B476-82C0228ED6CF}" type="pres">
      <dgm:prSet presAssocID="{D8EE7DD0-558C-49F2-A350-54B347F28CB6}" presName="hierChild7" presStyleCnt="0"/>
      <dgm:spPr/>
    </dgm:pt>
    <dgm:pt modelId="{9A51BF92-3959-4D3D-82E9-03432AA3DE4E}" type="pres">
      <dgm:prSet presAssocID="{953EB200-2D31-4201-BFC0-C6CF98A33636}" presName="Name37" presStyleLbl="parChTrans1D3" presStyleIdx="1" presStyleCnt="5"/>
      <dgm:spPr/>
    </dgm:pt>
    <dgm:pt modelId="{226C7DA2-B676-498D-B2AF-142D81D97BD5}" type="pres">
      <dgm:prSet presAssocID="{F669BA8F-6D77-4BE6-B59E-1CCF9A77D04D}" presName="hierRoot2" presStyleCnt="0">
        <dgm:presLayoutVars>
          <dgm:hierBranch val="init"/>
        </dgm:presLayoutVars>
      </dgm:prSet>
      <dgm:spPr/>
    </dgm:pt>
    <dgm:pt modelId="{0F9E7DDB-34F3-4EFD-9E26-F1F521AAE246}" type="pres">
      <dgm:prSet presAssocID="{F669BA8F-6D77-4BE6-B59E-1CCF9A77D04D}" presName="rootComposite" presStyleCnt="0"/>
      <dgm:spPr/>
    </dgm:pt>
    <dgm:pt modelId="{7A11A386-89D1-4E77-A4B0-CB147BC2DA97}" type="pres">
      <dgm:prSet presAssocID="{F669BA8F-6D77-4BE6-B59E-1CCF9A77D04D}" presName="rootText" presStyleLbl="node3" presStyleIdx="1" presStyleCnt="4" custScaleX="150846" custScaleY="184710">
        <dgm:presLayoutVars>
          <dgm:chPref val="3"/>
        </dgm:presLayoutVars>
      </dgm:prSet>
      <dgm:spPr/>
    </dgm:pt>
    <dgm:pt modelId="{97838189-820A-4140-AE30-85BF0335E0D0}" type="pres">
      <dgm:prSet presAssocID="{F669BA8F-6D77-4BE6-B59E-1CCF9A77D04D}" presName="rootConnector" presStyleLbl="node3" presStyleIdx="1" presStyleCnt="4"/>
      <dgm:spPr/>
    </dgm:pt>
    <dgm:pt modelId="{DA5C9742-DE67-474B-92E9-3284B6CB9CC9}" type="pres">
      <dgm:prSet presAssocID="{F669BA8F-6D77-4BE6-B59E-1CCF9A77D04D}" presName="hierChild4" presStyleCnt="0"/>
      <dgm:spPr/>
    </dgm:pt>
    <dgm:pt modelId="{8DE9DEF3-4808-4A2F-9246-3239C37ABC32}" type="pres">
      <dgm:prSet presAssocID="{F669BA8F-6D77-4BE6-B59E-1CCF9A77D04D}" presName="hierChild5" presStyleCnt="0"/>
      <dgm:spPr/>
    </dgm:pt>
    <dgm:pt modelId="{9C85A905-C17F-4F54-AA86-255CE3F8E436}" type="pres">
      <dgm:prSet presAssocID="{4308B544-A953-4369-8088-FF8D7E59A454}" presName="Name37" presStyleLbl="parChTrans1D3" presStyleIdx="2" presStyleCnt="5"/>
      <dgm:spPr/>
    </dgm:pt>
    <dgm:pt modelId="{A3013CB0-FC84-40FE-BAC2-ACE08854041F}" type="pres">
      <dgm:prSet presAssocID="{59D5F952-DCB2-4AFE-A330-A9A02F9F442E}" presName="hierRoot2" presStyleCnt="0">
        <dgm:presLayoutVars>
          <dgm:hierBranch val="init"/>
        </dgm:presLayoutVars>
      </dgm:prSet>
      <dgm:spPr/>
    </dgm:pt>
    <dgm:pt modelId="{1ADC7D49-03E1-45CE-A935-4C01B69BE1E9}" type="pres">
      <dgm:prSet presAssocID="{59D5F952-DCB2-4AFE-A330-A9A02F9F442E}" presName="rootComposite" presStyleCnt="0"/>
      <dgm:spPr/>
    </dgm:pt>
    <dgm:pt modelId="{56D0547F-A3A7-4707-A47A-B1F314EACEA5}" type="pres">
      <dgm:prSet presAssocID="{59D5F952-DCB2-4AFE-A330-A9A02F9F442E}" presName="rootText" presStyleLbl="node3" presStyleIdx="2" presStyleCnt="4" custScaleX="124543" custScaleY="183651">
        <dgm:presLayoutVars>
          <dgm:chPref val="3"/>
        </dgm:presLayoutVars>
      </dgm:prSet>
      <dgm:spPr/>
    </dgm:pt>
    <dgm:pt modelId="{15F6F237-38D1-46B0-9730-355CDF5B4CF3}" type="pres">
      <dgm:prSet presAssocID="{59D5F952-DCB2-4AFE-A330-A9A02F9F442E}" presName="rootConnector" presStyleLbl="node3" presStyleIdx="2" presStyleCnt="4"/>
      <dgm:spPr/>
    </dgm:pt>
    <dgm:pt modelId="{301D462D-800C-4711-A729-46A07FCB5EE6}" type="pres">
      <dgm:prSet presAssocID="{59D5F952-DCB2-4AFE-A330-A9A02F9F442E}" presName="hierChild4" presStyleCnt="0"/>
      <dgm:spPr/>
    </dgm:pt>
    <dgm:pt modelId="{08D59C5E-0FB8-45B3-AB35-01DA3BF5A633}" type="pres">
      <dgm:prSet presAssocID="{59D5F952-DCB2-4AFE-A330-A9A02F9F442E}" presName="hierChild5" presStyleCnt="0"/>
      <dgm:spPr/>
    </dgm:pt>
    <dgm:pt modelId="{7827B069-FC83-4C1F-B441-E160A7D6A728}" type="pres">
      <dgm:prSet presAssocID="{55DDF8DF-3DDE-4538-88B1-F4D82FDDA7EA}" presName="Name37" presStyleLbl="parChTrans1D3" presStyleIdx="3" presStyleCnt="5"/>
      <dgm:spPr/>
    </dgm:pt>
    <dgm:pt modelId="{8D088880-AECE-46B6-A6A2-09ADDF179A29}" type="pres">
      <dgm:prSet presAssocID="{72D2ED13-AD3E-421E-BDCE-FDDBC2576693}" presName="hierRoot2" presStyleCnt="0">
        <dgm:presLayoutVars>
          <dgm:hierBranch val="init"/>
        </dgm:presLayoutVars>
      </dgm:prSet>
      <dgm:spPr/>
    </dgm:pt>
    <dgm:pt modelId="{BB6A4B4C-2523-4007-9AB0-1AF20E29F850}" type="pres">
      <dgm:prSet presAssocID="{72D2ED13-AD3E-421E-BDCE-FDDBC2576693}" presName="rootComposite" presStyleCnt="0"/>
      <dgm:spPr/>
    </dgm:pt>
    <dgm:pt modelId="{F7D45636-6A4C-40AC-9217-2201A93F3BBF}" type="pres">
      <dgm:prSet presAssocID="{72D2ED13-AD3E-421E-BDCE-FDDBC2576693}" presName="rootText" presStyleLbl="node3" presStyleIdx="3" presStyleCnt="4" custScaleX="141356" custScaleY="183651">
        <dgm:presLayoutVars>
          <dgm:chPref val="3"/>
        </dgm:presLayoutVars>
      </dgm:prSet>
      <dgm:spPr/>
    </dgm:pt>
    <dgm:pt modelId="{16AF4D95-9B0A-4E71-8F15-0EA2FDBBE550}" type="pres">
      <dgm:prSet presAssocID="{72D2ED13-AD3E-421E-BDCE-FDDBC2576693}" presName="rootConnector" presStyleLbl="node3" presStyleIdx="3" presStyleCnt="4"/>
      <dgm:spPr/>
    </dgm:pt>
    <dgm:pt modelId="{FA24451F-3937-4804-97DC-D1300557BA55}" type="pres">
      <dgm:prSet presAssocID="{72D2ED13-AD3E-421E-BDCE-FDDBC2576693}" presName="hierChild4" presStyleCnt="0"/>
      <dgm:spPr/>
    </dgm:pt>
    <dgm:pt modelId="{51D84C88-C75F-4715-9674-F0387E8EB646}" type="pres">
      <dgm:prSet presAssocID="{72D2ED13-AD3E-421E-BDCE-FDDBC2576693}" presName="hierChild5" presStyleCnt="0"/>
      <dgm:spPr/>
    </dgm:pt>
    <dgm:pt modelId="{B73F53C0-BFE3-4E89-8179-4F5A7858B014}" type="pres">
      <dgm:prSet presAssocID="{C7D1FD34-443E-463A-839C-8F7FC13FC43D}" presName="hierChild5" presStyleCnt="0"/>
      <dgm:spPr/>
    </dgm:pt>
    <dgm:pt modelId="{B339AFD9-4D54-4796-BFA6-A842EECCDE32}" type="pres">
      <dgm:prSet presAssocID="{932BB033-3538-4173-A99F-7700F4CF671E}" presName="Name111" presStyleLbl="parChTrans1D3" presStyleIdx="4" presStyleCnt="5"/>
      <dgm:spPr/>
    </dgm:pt>
    <dgm:pt modelId="{C4118E61-20A5-4216-A95E-E12346581CD5}" type="pres">
      <dgm:prSet presAssocID="{51EBFBB7-8781-4DD7-BBD2-1A7537121075}" presName="hierRoot3" presStyleCnt="0">
        <dgm:presLayoutVars>
          <dgm:hierBranch val="init"/>
        </dgm:presLayoutVars>
      </dgm:prSet>
      <dgm:spPr/>
    </dgm:pt>
    <dgm:pt modelId="{AF3AD2F6-6546-4334-8262-361AD2A997E7}" type="pres">
      <dgm:prSet presAssocID="{51EBFBB7-8781-4DD7-BBD2-1A7537121075}" presName="rootComposite3" presStyleCnt="0"/>
      <dgm:spPr/>
    </dgm:pt>
    <dgm:pt modelId="{4C06770F-AB4A-4BF3-9FBE-2C3A658FA6E1}" type="pres">
      <dgm:prSet presAssocID="{51EBFBB7-8781-4DD7-BBD2-1A7537121075}" presName="rootText3" presStyleLbl="asst2" presStyleIdx="0" presStyleCnt="1" custScaleX="231234" custScaleY="157363" custLinFactX="-55491" custLinFactNeighborX="-100000">
        <dgm:presLayoutVars>
          <dgm:chPref val="3"/>
        </dgm:presLayoutVars>
      </dgm:prSet>
      <dgm:spPr/>
    </dgm:pt>
    <dgm:pt modelId="{F693A299-C620-4E28-AC89-A28E271F4617}" type="pres">
      <dgm:prSet presAssocID="{51EBFBB7-8781-4DD7-BBD2-1A7537121075}" presName="rootConnector3" presStyleLbl="asst2" presStyleIdx="0" presStyleCnt="1"/>
      <dgm:spPr/>
    </dgm:pt>
    <dgm:pt modelId="{A3D6FE0A-360E-450E-A5A6-AE9ABF74259F}" type="pres">
      <dgm:prSet presAssocID="{51EBFBB7-8781-4DD7-BBD2-1A7537121075}" presName="hierChild6" presStyleCnt="0"/>
      <dgm:spPr/>
    </dgm:pt>
    <dgm:pt modelId="{30F18B34-21DE-458F-8E29-A95815E2CEB2}" type="pres">
      <dgm:prSet presAssocID="{51EBFBB7-8781-4DD7-BBD2-1A7537121075}" presName="hierChild7" presStyleCnt="0"/>
      <dgm:spPr/>
    </dgm:pt>
    <dgm:pt modelId="{933D4809-A070-4992-BF30-BF284C9154C1}" type="pres">
      <dgm:prSet presAssocID="{F0B51567-FA96-4B47-A100-B1F449849C8D}" presName="hierChild3" presStyleCnt="0"/>
      <dgm:spPr/>
    </dgm:pt>
  </dgm:ptLst>
  <dgm:cxnLst>
    <dgm:cxn modelId="{2AAE3F06-E261-4E00-A2BC-32EE4BF04808}" srcId="{C7D1FD34-443E-463A-839C-8F7FC13FC43D}" destId="{F669BA8F-6D77-4BE6-B59E-1CCF9A77D04D}" srcOrd="2" destOrd="0" parTransId="{953EB200-2D31-4201-BFC0-C6CF98A33636}" sibTransId="{400C03BB-718B-42C7-812A-2F6F037B86E0}"/>
    <dgm:cxn modelId="{F4D0CF07-4220-4C19-8325-20A25B1C98B2}" type="presOf" srcId="{932BB033-3538-4173-A99F-7700F4CF671E}" destId="{B339AFD9-4D54-4796-BFA6-A842EECCDE32}" srcOrd="0" destOrd="0" presId="urn:microsoft.com/office/officeart/2005/8/layout/orgChart1"/>
    <dgm:cxn modelId="{46E2870A-FC71-4F09-BBEC-EEB261F12D9B}" type="presOf" srcId="{51EBFBB7-8781-4DD7-BBD2-1A7537121075}" destId="{F693A299-C620-4E28-AC89-A28E271F4617}" srcOrd="1" destOrd="0" presId="urn:microsoft.com/office/officeart/2005/8/layout/orgChart1"/>
    <dgm:cxn modelId="{7A8BFF12-B62B-4521-A73B-38821BECE065}" srcId="{D71ECC00-56F2-4138-A108-28C7DB130D04}" destId="{F0B51567-FA96-4B47-A100-B1F449849C8D}" srcOrd="0" destOrd="0" parTransId="{E22BED8C-FC5A-43D6-820E-094D42D04C40}" sibTransId="{C33F8008-2D4E-4943-9CE3-23CB46162BAE}"/>
    <dgm:cxn modelId="{49C2D215-FF96-4A2D-860F-194A2C6D64B5}" type="presOf" srcId="{E026F018-2758-471E-8322-09BFFA8870A4}" destId="{22EA02E9-E28B-4420-B933-CE6855F5E4AD}" srcOrd="0" destOrd="0" presId="urn:microsoft.com/office/officeart/2005/8/layout/orgChart1"/>
    <dgm:cxn modelId="{12B3D922-C230-4390-86FA-69B66E3BC9BD}" type="presOf" srcId="{C7D1FD34-443E-463A-839C-8F7FC13FC43D}" destId="{2862667E-314E-4654-95AB-6277BA6B73AE}" srcOrd="0" destOrd="0" presId="urn:microsoft.com/office/officeart/2005/8/layout/orgChart1"/>
    <dgm:cxn modelId="{729F062B-95E9-43A8-B446-B719C055B8D6}" srcId="{C7D1FD34-443E-463A-839C-8F7FC13FC43D}" destId="{59D5F952-DCB2-4AFE-A330-A9A02F9F442E}" srcOrd="3" destOrd="0" parTransId="{4308B544-A953-4369-8088-FF8D7E59A454}" sibTransId="{E8FBAEEB-2FC5-4972-B8F9-AB0797A4F1A0}"/>
    <dgm:cxn modelId="{3AC6F02F-3B28-4C26-9E24-3108F686290B}" type="presOf" srcId="{6EAB78E6-9EE3-4679-BC29-8F88B647321C}" destId="{1DCAC81E-6743-4D47-9C9E-17A7029E84CB}" srcOrd="0" destOrd="0" presId="urn:microsoft.com/office/officeart/2005/8/layout/orgChart1"/>
    <dgm:cxn modelId="{37265839-B964-480A-9381-DA33ED19841D}" type="presOf" srcId="{953EB200-2D31-4201-BFC0-C6CF98A33636}" destId="{9A51BF92-3959-4D3D-82E9-03432AA3DE4E}" srcOrd="0" destOrd="0" presId="urn:microsoft.com/office/officeart/2005/8/layout/orgChart1"/>
    <dgm:cxn modelId="{2481974E-C708-4EC4-BC03-4B3CD689B62B}" srcId="{F0B51567-FA96-4B47-A100-B1F449849C8D}" destId="{C7D1FD34-443E-463A-839C-8F7FC13FC43D}" srcOrd="0" destOrd="0" parTransId="{32F6045B-48B0-4A96-A17A-8BF54D5ED080}" sibTransId="{CD2265E5-2C94-4247-B008-54BFE67D1FC3}"/>
    <dgm:cxn modelId="{892DEF55-DF40-4FE5-A381-26D82E3C038A}" type="presOf" srcId="{51EBFBB7-8781-4DD7-BBD2-1A7537121075}" destId="{4C06770F-AB4A-4BF3-9FBE-2C3A658FA6E1}" srcOrd="0" destOrd="0" presId="urn:microsoft.com/office/officeart/2005/8/layout/orgChart1"/>
    <dgm:cxn modelId="{5A6DDA7D-3B9A-4189-B22A-165B0B9CD532}" type="presOf" srcId="{F0B51567-FA96-4B47-A100-B1F449849C8D}" destId="{8619E176-4171-42AB-A8CD-2DF6A42874D4}" srcOrd="0" destOrd="0" presId="urn:microsoft.com/office/officeart/2005/8/layout/orgChart1"/>
    <dgm:cxn modelId="{984E2F7E-0895-4E34-8EE3-927C07C9398F}" type="presOf" srcId="{77E2F417-DBF6-4588-9C98-223E11E4F724}" destId="{3071C667-18F1-44BE-810D-0213732FE2E7}" srcOrd="0" destOrd="0" presId="urn:microsoft.com/office/officeart/2005/8/layout/orgChart1"/>
    <dgm:cxn modelId="{E568037F-D988-4535-AF98-626FD46D2328}" type="presOf" srcId="{F0B51567-FA96-4B47-A100-B1F449849C8D}" destId="{C22DBD67-1438-4719-903F-E3FA311B0C11}" srcOrd="1" destOrd="0" presId="urn:microsoft.com/office/officeart/2005/8/layout/orgChart1"/>
    <dgm:cxn modelId="{A4E2A080-CD51-4A0A-94EF-9D66E81438BF}" srcId="{C7D1FD34-443E-463A-839C-8F7FC13FC43D}" destId="{51EBFBB7-8781-4DD7-BBD2-1A7537121075}" srcOrd="0" destOrd="0" parTransId="{932BB033-3538-4173-A99F-7700F4CF671E}" sibTransId="{43A4A16F-95D0-4664-BFB8-02AF3D2F3BD2}"/>
    <dgm:cxn modelId="{CDAA4F86-19ED-456B-A1DF-713AE6FAE0CF}" type="presOf" srcId="{F669BA8F-6D77-4BE6-B59E-1CCF9A77D04D}" destId="{97838189-820A-4140-AE30-85BF0335E0D0}" srcOrd="1" destOrd="0" presId="urn:microsoft.com/office/officeart/2005/8/layout/orgChart1"/>
    <dgm:cxn modelId="{5B6C8B88-0540-4349-8443-E69F46F96A86}" type="presOf" srcId="{59D5F952-DCB2-4AFE-A330-A9A02F9F442E}" destId="{15F6F237-38D1-46B0-9730-355CDF5B4CF3}" srcOrd="1" destOrd="0" presId="urn:microsoft.com/office/officeart/2005/8/layout/orgChart1"/>
    <dgm:cxn modelId="{A798C38B-37C9-467B-8CE7-0608DCF55FCC}" type="presOf" srcId="{D8EE7DD0-558C-49F2-A350-54B347F28CB6}" destId="{A6C3DAEE-85AF-4F59-8D5C-8D902C1321AF}" srcOrd="0" destOrd="0" presId="urn:microsoft.com/office/officeart/2005/8/layout/orgChart1"/>
    <dgm:cxn modelId="{9A2D3F8C-9D26-4A84-99A5-B6FC33B09274}" type="presOf" srcId="{E026F018-2758-471E-8322-09BFFA8870A4}" destId="{2C2AD277-DA5C-4EC3-A396-75A58B818A44}" srcOrd="1" destOrd="0" presId="urn:microsoft.com/office/officeart/2005/8/layout/orgChart1"/>
    <dgm:cxn modelId="{863B6D93-032E-4BF6-AD35-E61A612194BD}" srcId="{C7D1FD34-443E-463A-839C-8F7FC13FC43D}" destId="{72D2ED13-AD3E-421E-BDCE-FDDBC2576693}" srcOrd="4" destOrd="0" parTransId="{55DDF8DF-3DDE-4538-88B1-F4D82FDDA7EA}" sibTransId="{728A4F93-1C19-43E8-8970-A2CB071F11AE}"/>
    <dgm:cxn modelId="{B05CFC9F-9394-4DA3-8E21-200700ACBDC3}" type="presOf" srcId="{55DDF8DF-3DDE-4538-88B1-F4D82FDDA7EA}" destId="{7827B069-FC83-4C1F-B441-E160A7D6A728}" srcOrd="0" destOrd="0" presId="urn:microsoft.com/office/officeart/2005/8/layout/orgChart1"/>
    <dgm:cxn modelId="{BA88ACA8-1F42-4824-B44A-EADC33A33353}" type="presOf" srcId="{59D5F952-DCB2-4AFE-A330-A9A02F9F442E}" destId="{56D0547F-A3A7-4707-A47A-B1F314EACEA5}" srcOrd="0" destOrd="0" presId="urn:microsoft.com/office/officeart/2005/8/layout/orgChart1"/>
    <dgm:cxn modelId="{8F7EC7A9-5E0B-4BBB-8902-C5466D96707B}" srcId="{E026F018-2758-471E-8322-09BFFA8870A4}" destId="{D8EE7DD0-558C-49F2-A350-54B347F28CB6}" srcOrd="0" destOrd="0" parTransId="{77E2F417-DBF6-4588-9C98-223E11E4F724}" sibTransId="{F73DF5F1-9CA8-406B-888F-C27C97E4E7A9}"/>
    <dgm:cxn modelId="{6A58D1AC-6FCF-4DFC-AD7B-FE6B4E865963}" type="presOf" srcId="{C7D1FD34-443E-463A-839C-8F7FC13FC43D}" destId="{F3611A31-10BF-45AB-9498-399D3D5A93DD}" srcOrd="1" destOrd="0" presId="urn:microsoft.com/office/officeart/2005/8/layout/orgChart1"/>
    <dgm:cxn modelId="{E020B4B2-34C2-493B-ACF6-D81B11E9A78B}" type="presOf" srcId="{72D2ED13-AD3E-421E-BDCE-FDDBC2576693}" destId="{F7D45636-6A4C-40AC-9217-2201A93F3BBF}" srcOrd="0" destOrd="0" presId="urn:microsoft.com/office/officeart/2005/8/layout/orgChart1"/>
    <dgm:cxn modelId="{CFFD51BD-71A8-4930-84B1-F4A533B57079}" type="presOf" srcId="{32F6045B-48B0-4A96-A17A-8BF54D5ED080}" destId="{F9E1AC9F-B765-46AB-8B4E-3B9AB1B5721E}" srcOrd="0" destOrd="0" presId="urn:microsoft.com/office/officeart/2005/8/layout/orgChart1"/>
    <dgm:cxn modelId="{4A3EC5C6-5431-42E1-A486-8387AB0AD41E}" type="presOf" srcId="{D71ECC00-56F2-4138-A108-28C7DB130D04}" destId="{278002A1-2FD0-40DF-A699-28F77F3A75CC}" srcOrd="0" destOrd="0" presId="urn:microsoft.com/office/officeart/2005/8/layout/orgChart1"/>
    <dgm:cxn modelId="{BFF0AAD0-AF37-44C7-930F-7B339C6EECF1}" srcId="{C7D1FD34-443E-463A-839C-8F7FC13FC43D}" destId="{E026F018-2758-471E-8322-09BFFA8870A4}" srcOrd="1" destOrd="0" parTransId="{6EAB78E6-9EE3-4679-BC29-8F88B647321C}" sibTransId="{B2FCE98E-799E-47D3-917E-7CD7EDDD0244}"/>
    <dgm:cxn modelId="{6BADFCD7-A199-4350-806C-914FAC2AE663}" type="presOf" srcId="{F669BA8F-6D77-4BE6-B59E-1CCF9A77D04D}" destId="{7A11A386-89D1-4E77-A4B0-CB147BC2DA97}" srcOrd="0" destOrd="0" presId="urn:microsoft.com/office/officeart/2005/8/layout/orgChart1"/>
    <dgm:cxn modelId="{789A56DA-4E5D-4D1D-9342-152FE3B17D01}" type="presOf" srcId="{72D2ED13-AD3E-421E-BDCE-FDDBC2576693}" destId="{16AF4D95-9B0A-4E71-8F15-0EA2FDBBE550}" srcOrd="1" destOrd="0" presId="urn:microsoft.com/office/officeart/2005/8/layout/orgChart1"/>
    <dgm:cxn modelId="{16AB50F0-CCC6-4891-A4DC-9E40726C72D6}" type="presOf" srcId="{D8EE7DD0-558C-49F2-A350-54B347F28CB6}" destId="{96315C77-34EF-46F3-9F42-50B9DBAB7F9E}" srcOrd="1" destOrd="0" presId="urn:microsoft.com/office/officeart/2005/8/layout/orgChart1"/>
    <dgm:cxn modelId="{7FE602F8-EEE3-43C5-B2B4-AD808CF86FD1}" type="presOf" srcId="{4308B544-A953-4369-8088-FF8D7E59A454}" destId="{9C85A905-C17F-4F54-AA86-255CE3F8E436}" srcOrd="0" destOrd="0" presId="urn:microsoft.com/office/officeart/2005/8/layout/orgChart1"/>
    <dgm:cxn modelId="{9A21A725-54A6-4ED4-8C24-4B59CC2BED50}" type="presParOf" srcId="{278002A1-2FD0-40DF-A699-28F77F3A75CC}" destId="{841FF04C-914A-4D4D-AA0C-D86D2DC5C7E4}" srcOrd="0" destOrd="0" presId="urn:microsoft.com/office/officeart/2005/8/layout/orgChart1"/>
    <dgm:cxn modelId="{4490A0C7-C39E-4C51-AC47-442A4523138A}" type="presParOf" srcId="{841FF04C-914A-4D4D-AA0C-D86D2DC5C7E4}" destId="{6992DE03-45C7-40A5-9808-3BBC8D2DCDBA}" srcOrd="0" destOrd="0" presId="urn:microsoft.com/office/officeart/2005/8/layout/orgChart1"/>
    <dgm:cxn modelId="{B5DA35F9-4C38-456B-9785-FF7137D971EF}" type="presParOf" srcId="{6992DE03-45C7-40A5-9808-3BBC8D2DCDBA}" destId="{8619E176-4171-42AB-A8CD-2DF6A42874D4}" srcOrd="0" destOrd="0" presId="urn:microsoft.com/office/officeart/2005/8/layout/orgChart1"/>
    <dgm:cxn modelId="{15B66F00-BD95-491D-9A59-21EF14172D40}" type="presParOf" srcId="{6992DE03-45C7-40A5-9808-3BBC8D2DCDBA}" destId="{C22DBD67-1438-4719-903F-E3FA311B0C11}" srcOrd="1" destOrd="0" presId="urn:microsoft.com/office/officeart/2005/8/layout/orgChart1"/>
    <dgm:cxn modelId="{258C8F12-F8C6-4CC0-B487-D27F0C420365}" type="presParOf" srcId="{841FF04C-914A-4D4D-AA0C-D86D2DC5C7E4}" destId="{6C451A5E-F4F4-495D-B52D-BCF118CD2998}" srcOrd="1" destOrd="0" presId="urn:microsoft.com/office/officeart/2005/8/layout/orgChart1"/>
    <dgm:cxn modelId="{64402CF9-CBBE-47E4-A51A-47B00DD8BEFB}" type="presParOf" srcId="{6C451A5E-F4F4-495D-B52D-BCF118CD2998}" destId="{F9E1AC9F-B765-46AB-8B4E-3B9AB1B5721E}" srcOrd="0" destOrd="0" presId="urn:microsoft.com/office/officeart/2005/8/layout/orgChart1"/>
    <dgm:cxn modelId="{1DF98FAB-01CE-4E5B-B027-6B1E0053A897}" type="presParOf" srcId="{6C451A5E-F4F4-495D-B52D-BCF118CD2998}" destId="{8B66EBA0-DB49-418E-AD06-DFD105C6A924}" srcOrd="1" destOrd="0" presId="urn:microsoft.com/office/officeart/2005/8/layout/orgChart1"/>
    <dgm:cxn modelId="{2666D66C-CDDF-48DC-AAA9-CE20CE2E08DF}" type="presParOf" srcId="{8B66EBA0-DB49-418E-AD06-DFD105C6A924}" destId="{5FF9C2B7-0916-4D9A-A207-2D2103E0E8C6}" srcOrd="0" destOrd="0" presId="urn:microsoft.com/office/officeart/2005/8/layout/orgChart1"/>
    <dgm:cxn modelId="{C03F258F-5097-4537-BB13-1D780CFEB9B6}" type="presParOf" srcId="{5FF9C2B7-0916-4D9A-A207-2D2103E0E8C6}" destId="{2862667E-314E-4654-95AB-6277BA6B73AE}" srcOrd="0" destOrd="0" presId="urn:microsoft.com/office/officeart/2005/8/layout/orgChart1"/>
    <dgm:cxn modelId="{13243B4C-2725-4256-ABB8-706F2BA9A7C9}" type="presParOf" srcId="{5FF9C2B7-0916-4D9A-A207-2D2103E0E8C6}" destId="{F3611A31-10BF-45AB-9498-399D3D5A93DD}" srcOrd="1" destOrd="0" presId="urn:microsoft.com/office/officeart/2005/8/layout/orgChart1"/>
    <dgm:cxn modelId="{C02AEA36-B0AF-460B-A69E-9E400BD4F02C}" type="presParOf" srcId="{8B66EBA0-DB49-418E-AD06-DFD105C6A924}" destId="{E3B8656D-455F-4615-8E38-4DADA4DA6F57}" srcOrd="1" destOrd="0" presId="urn:microsoft.com/office/officeart/2005/8/layout/orgChart1"/>
    <dgm:cxn modelId="{05E85D82-6809-4968-8A24-A567AEC55F9E}" type="presParOf" srcId="{E3B8656D-455F-4615-8E38-4DADA4DA6F57}" destId="{1DCAC81E-6743-4D47-9C9E-17A7029E84CB}" srcOrd="0" destOrd="0" presId="urn:microsoft.com/office/officeart/2005/8/layout/orgChart1"/>
    <dgm:cxn modelId="{80E47F9E-8D7A-4E3F-8063-C3E710ED5984}" type="presParOf" srcId="{E3B8656D-455F-4615-8E38-4DADA4DA6F57}" destId="{4BBFC8B9-22A5-40D6-B986-FDC7A36F5B83}" srcOrd="1" destOrd="0" presId="urn:microsoft.com/office/officeart/2005/8/layout/orgChart1"/>
    <dgm:cxn modelId="{48A78605-BE10-4FB0-A880-11DDBC3A22B2}" type="presParOf" srcId="{4BBFC8B9-22A5-40D6-B986-FDC7A36F5B83}" destId="{4308905D-44D5-4C10-80A1-ECD4A1A42171}" srcOrd="0" destOrd="0" presId="urn:microsoft.com/office/officeart/2005/8/layout/orgChart1"/>
    <dgm:cxn modelId="{E829B447-28CF-4DCF-ADBE-49327285C659}" type="presParOf" srcId="{4308905D-44D5-4C10-80A1-ECD4A1A42171}" destId="{22EA02E9-E28B-4420-B933-CE6855F5E4AD}" srcOrd="0" destOrd="0" presId="urn:microsoft.com/office/officeart/2005/8/layout/orgChart1"/>
    <dgm:cxn modelId="{0ABF665C-E1D1-437E-B379-0E54F7A928F0}" type="presParOf" srcId="{4308905D-44D5-4C10-80A1-ECD4A1A42171}" destId="{2C2AD277-DA5C-4EC3-A396-75A58B818A44}" srcOrd="1" destOrd="0" presId="urn:microsoft.com/office/officeart/2005/8/layout/orgChart1"/>
    <dgm:cxn modelId="{5E005AED-AA96-4C12-A410-2A1DDFCE1877}" type="presParOf" srcId="{4BBFC8B9-22A5-40D6-B986-FDC7A36F5B83}" destId="{2963495B-62D6-4CBB-91E8-ED4599A31468}" srcOrd="1" destOrd="0" presId="urn:microsoft.com/office/officeart/2005/8/layout/orgChart1"/>
    <dgm:cxn modelId="{F0FF37F3-A9EC-4948-A238-3CC2FEA90B62}" type="presParOf" srcId="{4BBFC8B9-22A5-40D6-B986-FDC7A36F5B83}" destId="{B43176DB-5F40-4C56-B5DD-1FA6344E6C0C}" srcOrd="2" destOrd="0" presId="urn:microsoft.com/office/officeart/2005/8/layout/orgChart1"/>
    <dgm:cxn modelId="{22C2B86E-BC2A-4487-8F37-3B060BC53632}" type="presParOf" srcId="{B43176DB-5F40-4C56-B5DD-1FA6344E6C0C}" destId="{3071C667-18F1-44BE-810D-0213732FE2E7}" srcOrd="0" destOrd="0" presId="urn:microsoft.com/office/officeart/2005/8/layout/orgChart1"/>
    <dgm:cxn modelId="{4FCB0545-D393-483E-BD8B-93583DB17D47}" type="presParOf" srcId="{B43176DB-5F40-4C56-B5DD-1FA6344E6C0C}" destId="{E8CD57D2-2715-42CD-BB04-70D8239E4CE5}" srcOrd="1" destOrd="0" presId="urn:microsoft.com/office/officeart/2005/8/layout/orgChart1"/>
    <dgm:cxn modelId="{6A3154CE-B04C-4590-825C-9623D812D48B}" type="presParOf" srcId="{E8CD57D2-2715-42CD-BB04-70D8239E4CE5}" destId="{16F84565-7D63-46F0-BA39-98E37416572A}" srcOrd="0" destOrd="0" presId="urn:microsoft.com/office/officeart/2005/8/layout/orgChart1"/>
    <dgm:cxn modelId="{4D61340C-0AD4-42C1-B952-9A1D1D9FCB0E}" type="presParOf" srcId="{16F84565-7D63-46F0-BA39-98E37416572A}" destId="{A6C3DAEE-85AF-4F59-8D5C-8D902C1321AF}" srcOrd="0" destOrd="0" presId="urn:microsoft.com/office/officeart/2005/8/layout/orgChart1"/>
    <dgm:cxn modelId="{4DE0314A-5F5B-4E9E-B40B-C682AFDC3782}" type="presParOf" srcId="{16F84565-7D63-46F0-BA39-98E37416572A}" destId="{96315C77-34EF-46F3-9F42-50B9DBAB7F9E}" srcOrd="1" destOrd="0" presId="urn:microsoft.com/office/officeart/2005/8/layout/orgChart1"/>
    <dgm:cxn modelId="{21FA8B48-38FB-411D-BFD6-5F8C544B394B}" type="presParOf" srcId="{E8CD57D2-2715-42CD-BB04-70D8239E4CE5}" destId="{5EC337CD-641D-418F-81AF-84DE50056E64}" srcOrd="1" destOrd="0" presId="urn:microsoft.com/office/officeart/2005/8/layout/orgChart1"/>
    <dgm:cxn modelId="{2101F9A1-D02A-4FB4-91AE-8D10090C3464}" type="presParOf" srcId="{E8CD57D2-2715-42CD-BB04-70D8239E4CE5}" destId="{B9BF4FDB-9D1B-44AD-B476-82C0228ED6CF}" srcOrd="2" destOrd="0" presId="urn:microsoft.com/office/officeart/2005/8/layout/orgChart1"/>
    <dgm:cxn modelId="{AB9A1C74-6383-438D-8C7F-05314D9F055E}" type="presParOf" srcId="{E3B8656D-455F-4615-8E38-4DADA4DA6F57}" destId="{9A51BF92-3959-4D3D-82E9-03432AA3DE4E}" srcOrd="2" destOrd="0" presId="urn:microsoft.com/office/officeart/2005/8/layout/orgChart1"/>
    <dgm:cxn modelId="{12A4C475-5333-48EE-9FEC-C0D2AEE87DD8}" type="presParOf" srcId="{E3B8656D-455F-4615-8E38-4DADA4DA6F57}" destId="{226C7DA2-B676-498D-B2AF-142D81D97BD5}" srcOrd="3" destOrd="0" presId="urn:microsoft.com/office/officeart/2005/8/layout/orgChart1"/>
    <dgm:cxn modelId="{EDBCF0AC-767C-4CD2-AB8F-7C10E2EB89F2}" type="presParOf" srcId="{226C7DA2-B676-498D-B2AF-142D81D97BD5}" destId="{0F9E7DDB-34F3-4EFD-9E26-F1F521AAE246}" srcOrd="0" destOrd="0" presId="urn:microsoft.com/office/officeart/2005/8/layout/orgChart1"/>
    <dgm:cxn modelId="{B19E257E-D9A9-48D4-AA07-58E88FAA39B1}" type="presParOf" srcId="{0F9E7DDB-34F3-4EFD-9E26-F1F521AAE246}" destId="{7A11A386-89D1-4E77-A4B0-CB147BC2DA97}" srcOrd="0" destOrd="0" presId="urn:microsoft.com/office/officeart/2005/8/layout/orgChart1"/>
    <dgm:cxn modelId="{1B4BA054-669B-4ADE-82DE-C378D0D19338}" type="presParOf" srcId="{0F9E7DDB-34F3-4EFD-9E26-F1F521AAE246}" destId="{97838189-820A-4140-AE30-85BF0335E0D0}" srcOrd="1" destOrd="0" presId="urn:microsoft.com/office/officeart/2005/8/layout/orgChart1"/>
    <dgm:cxn modelId="{0ED0EA6F-3E66-4145-8135-6B8E96BF6F12}" type="presParOf" srcId="{226C7DA2-B676-498D-B2AF-142D81D97BD5}" destId="{DA5C9742-DE67-474B-92E9-3284B6CB9CC9}" srcOrd="1" destOrd="0" presId="urn:microsoft.com/office/officeart/2005/8/layout/orgChart1"/>
    <dgm:cxn modelId="{B44BC0CD-CBD3-4386-B48A-2448A29B5FE7}" type="presParOf" srcId="{226C7DA2-B676-498D-B2AF-142D81D97BD5}" destId="{8DE9DEF3-4808-4A2F-9246-3239C37ABC32}" srcOrd="2" destOrd="0" presId="urn:microsoft.com/office/officeart/2005/8/layout/orgChart1"/>
    <dgm:cxn modelId="{E5F747FD-0826-4C57-8EF0-9969579B8F3C}" type="presParOf" srcId="{E3B8656D-455F-4615-8E38-4DADA4DA6F57}" destId="{9C85A905-C17F-4F54-AA86-255CE3F8E436}" srcOrd="4" destOrd="0" presId="urn:microsoft.com/office/officeart/2005/8/layout/orgChart1"/>
    <dgm:cxn modelId="{EBCFAF60-C5C1-4487-9052-4BFD1868C580}" type="presParOf" srcId="{E3B8656D-455F-4615-8E38-4DADA4DA6F57}" destId="{A3013CB0-FC84-40FE-BAC2-ACE08854041F}" srcOrd="5" destOrd="0" presId="urn:microsoft.com/office/officeart/2005/8/layout/orgChart1"/>
    <dgm:cxn modelId="{BDB24AB3-7DB7-41D7-B80A-3ACB1FF5E906}" type="presParOf" srcId="{A3013CB0-FC84-40FE-BAC2-ACE08854041F}" destId="{1ADC7D49-03E1-45CE-A935-4C01B69BE1E9}" srcOrd="0" destOrd="0" presId="urn:microsoft.com/office/officeart/2005/8/layout/orgChart1"/>
    <dgm:cxn modelId="{FE3EE47D-389D-426A-9EAF-8A97D4DE3009}" type="presParOf" srcId="{1ADC7D49-03E1-45CE-A935-4C01B69BE1E9}" destId="{56D0547F-A3A7-4707-A47A-B1F314EACEA5}" srcOrd="0" destOrd="0" presId="urn:microsoft.com/office/officeart/2005/8/layout/orgChart1"/>
    <dgm:cxn modelId="{FC1622D1-AFB1-477F-97FC-1AF6EEA9BF2A}" type="presParOf" srcId="{1ADC7D49-03E1-45CE-A935-4C01B69BE1E9}" destId="{15F6F237-38D1-46B0-9730-355CDF5B4CF3}" srcOrd="1" destOrd="0" presId="urn:microsoft.com/office/officeart/2005/8/layout/orgChart1"/>
    <dgm:cxn modelId="{E6227A8A-5F77-465D-A542-4C2510DA5289}" type="presParOf" srcId="{A3013CB0-FC84-40FE-BAC2-ACE08854041F}" destId="{301D462D-800C-4711-A729-46A07FCB5EE6}" srcOrd="1" destOrd="0" presId="urn:microsoft.com/office/officeart/2005/8/layout/orgChart1"/>
    <dgm:cxn modelId="{942AFD07-C6E6-4E3B-8D5C-85AB9B24A124}" type="presParOf" srcId="{A3013CB0-FC84-40FE-BAC2-ACE08854041F}" destId="{08D59C5E-0FB8-45B3-AB35-01DA3BF5A633}" srcOrd="2" destOrd="0" presId="urn:microsoft.com/office/officeart/2005/8/layout/orgChart1"/>
    <dgm:cxn modelId="{96F1B6F3-F5CB-4F84-A548-1CD235C1A816}" type="presParOf" srcId="{E3B8656D-455F-4615-8E38-4DADA4DA6F57}" destId="{7827B069-FC83-4C1F-B441-E160A7D6A728}" srcOrd="6" destOrd="0" presId="urn:microsoft.com/office/officeart/2005/8/layout/orgChart1"/>
    <dgm:cxn modelId="{428E4DFF-C2FB-4F93-821F-467B40B45601}" type="presParOf" srcId="{E3B8656D-455F-4615-8E38-4DADA4DA6F57}" destId="{8D088880-AECE-46B6-A6A2-09ADDF179A29}" srcOrd="7" destOrd="0" presId="urn:microsoft.com/office/officeart/2005/8/layout/orgChart1"/>
    <dgm:cxn modelId="{11A1D797-FF7D-4F6F-9A1F-8B4434C2099A}" type="presParOf" srcId="{8D088880-AECE-46B6-A6A2-09ADDF179A29}" destId="{BB6A4B4C-2523-4007-9AB0-1AF20E29F850}" srcOrd="0" destOrd="0" presId="urn:microsoft.com/office/officeart/2005/8/layout/orgChart1"/>
    <dgm:cxn modelId="{0AC7158A-8582-49CD-B299-D5E7E8F82371}" type="presParOf" srcId="{BB6A4B4C-2523-4007-9AB0-1AF20E29F850}" destId="{F7D45636-6A4C-40AC-9217-2201A93F3BBF}" srcOrd="0" destOrd="0" presId="urn:microsoft.com/office/officeart/2005/8/layout/orgChart1"/>
    <dgm:cxn modelId="{AAFD9DBD-9BDA-4720-80CF-4393B7929613}" type="presParOf" srcId="{BB6A4B4C-2523-4007-9AB0-1AF20E29F850}" destId="{16AF4D95-9B0A-4E71-8F15-0EA2FDBBE550}" srcOrd="1" destOrd="0" presId="urn:microsoft.com/office/officeart/2005/8/layout/orgChart1"/>
    <dgm:cxn modelId="{0B96580D-3479-4C46-B458-4433903C578E}" type="presParOf" srcId="{8D088880-AECE-46B6-A6A2-09ADDF179A29}" destId="{FA24451F-3937-4804-97DC-D1300557BA55}" srcOrd="1" destOrd="0" presId="urn:microsoft.com/office/officeart/2005/8/layout/orgChart1"/>
    <dgm:cxn modelId="{7EFF8872-40A6-45EE-8FA5-7413BD33534C}" type="presParOf" srcId="{8D088880-AECE-46B6-A6A2-09ADDF179A29}" destId="{51D84C88-C75F-4715-9674-F0387E8EB646}" srcOrd="2" destOrd="0" presId="urn:microsoft.com/office/officeart/2005/8/layout/orgChart1"/>
    <dgm:cxn modelId="{47F2E9E1-3F07-4E01-AE8B-DAEF485F99A6}" type="presParOf" srcId="{8B66EBA0-DB49-418E-AD06-DFD105C6A924}" destId="{B73F53C0-BFE3-4E89-8179-4F5A7858B014}" srcOrd="2" destOrd="0" presId="urn:microsoft.com/office/officeart/2005/8/layout/orgChart1"/>
    <dgm:cxn modelId="{80D81DBF-217B-4E79-BD96-FF6B02850F18}" type="presParOf" srcId="{B73F53C0-BFE3-4E89-8179-4F5A7858B014}" destId="{B339AFD9-4D54-4796-BFA6-A842EECCDE32}" srcOrd="0" destOrd="0" presId="urn:microsoft.com/office/officeart/2005/8/layout/orgChart1"/>
    <dgm:cxn modelId="{A35624C9-C696-44B9-9708-6A16293501C0}" type="presParOf" srcId="{B73F53C0-BFE3-4E89-8179-4F5A7858B014}" destId="{C4118E61-20A5-4216-A95E-E12346581CD5}" srcOrd="1" destOrd="0" presId="urn:microsoft.com/office/officeart/2005/8/layout/orgChart1"/>
    <dgm:cxn modelId="{EA623B09-2D9D-42FF-A6EF-002344E395ED}" type="presParOf" srcId="{C4118E61-20A5-4216-A95E-E12346581CD5}" destId="{AF3AD2F6-6546-4334-8262-361AD2A997E7}" srcOrd="0" destOrd="0" presId="urn:microsoft.com/office/officeart/2005/8/layout/orgChart1"/>
    <dgm:cxn modelId="{B8515E2C-169A-4CBD-9318-5C7253A9096C}" type="presParOf" srcId="{AF3AD2F6-6546-4334-8262-361AD2A997E7}" destId="{4C06770F-AB4A-4BF3-9FBE-2C3A658FA6E1}" srcOrd="0" destOrd="0" presId="urn:microsoft.com/office/officeart/2005/8/layout/orgChart1"/>
    <dgm:cxn modelId="{7D7E4642-FDD4-4295-887C-9ACA8982777C}" type="presParOf" srcId="{AF3AD2F6-6546-4334-8262-361AD2A997E7}" destId="{F693A299-C620-4E28-AC89-A28E271F4617}" srcOrd="1" destOrd="0" presId="urn:microsoft.com/office/officeart/2005/8/layout/orgChart1"/>
    <dgm:cxn modelId="{19470A63-7265-48C6-A79C-E24C0C9CEF54}" type="presParOf" srcId="{C4118E61-20A5-4216-A95E-E12346581CD5}" destId="{A3D6FE0A-360E-450E-A5A6-AE9ABF74259F}" srcOrd="1" destOrd="0" presId="urn:microsoft.com/office/officeart/2005/8/layout/orgChart1"/>
    <dgm:cxn modelId="{C8D16D66-FADB-4317-81E4-586296D3C460}" type="presParOf" srcId="{C4118E61-20A5-4216-A95E-E12346581CD5}" destId="{30F18B34-21DE-458F-8E29-A95815E2CEB2}" srcOrd="2" destOrd="0" presId="urn:microsoft.com/office/officeart/2005/8/layout/orgChart1"/>
    <dgm:cxn modelId="{47373FAE-FFFA-4BCF-BBBE-E65909730638}" type="presParOf" srcId="{841FF04C-914A-4D4D-AA0C-D86D2DC5C7E4}" destId="{933D4809-A070-4992-BF30-BF284C9154C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9AFD9-4D54-4796-BFA6-A842EECCDE32}">
      <dsp:nvSpPr>
        <dsp:cNvPr id="0" name=""/>
        <dsp:cNvSpPr/>
      </dsp:nvSpPr>
      <dsp:spPr>
        <a:xfrm>
          <a:off x="4376332" y="1675105"/>
          <a:ext cx="1952291" cy="709693"/>
        </a:xfrm>
        <a:custGeom>
          <a:avLst/>
          <a:gdLst/>
          <a:ahLst/>
          <a:cxnLst/>
          <a:rect l="0" t="0" r="0" b="0"/>
          <a:pathLst>
            <a:path>
              <a:moveTo>
                <a:pt x="1952291" y="0"/>
              </a:moveTo>
              <a:lnTo>
                <a:pt x="1952291" y="709693"/>
              </a:lnTo>
              <a:lnTo>
                <a:pt x="0" y="709693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7B069-FC83-4C1F-B441-E160A7D6A728}">
      <dsp:nvSpPr>
        <dsp:cNvPr id="0" name=""/>
        <dsp:cNvSpPr/>
      </dsp:nvSpPr>
      <dsp:spPr>
        <a:xfrm>
          <a:off x="6328624" y="1675105"/>
          <a:ext cx="2677089" cy="1419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5892"/>
              </a:lnTo>
              <a:lnTo>
                <a:pt x="2677089" y="1295892"/>
              </a:lnTo>
              <a:lnTo>
                <a:pt x="2677089" y="1419387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5A905-C17F-4F54-AA86-255CE3F8E436}">
      <dsp:nvSpPr>
        <dsp:cNvPr id="0" name=""/>
        <dsp:cNvSpPr/>
      </dsp:nvSpPr>
      <dsp:spPr>
        <a:xfrm>
          <a:off x="6328624" y="1675105"/>
          <a:ext cx="866423" cy="1419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5892"/>
              </a:lnTo>
              <a:lnTo>
                <a:pt x="866423" y="1295892"/>
              </a:lnTo>
              <a:lnTo>
                <a:pt x="866423" y="1419387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1BF92-3959-4D3D-82E9-03432AA3DE4E}">
      <dsp:nvSpPr>
        <dsp:cNvPr id="0" name=""/>
        <dsp:cNvSpPr/>
      </dsp:nvSpPr>
      <dsp:spPr>
        <a:xfrm>
          <a:off x="5328573" y="1675105"/>
          <a:ext cx="1000050" cy="1419387"/>
        </a:xfrm>
        <a:custGeom>
          <a:avLst/>
          <a:gdLst/>
          <a:ahLst/>
          <a:cxnLst/>
          <a:rect l="0" t="0" r="0" b="0"/>
          <a:pathLst>
            <a:path>
              <a:moveTo>
                <a:pt x="1000050" y="0"/>
              </a:moveTo>
              <a:lnTo>
                <a:pt x="1000050" y="1295892"/>
              </a:lnTo>
              <a:lnTo>
                <a:pt x="0" y="1295892"/>
              </a:lnTo>
              <a:lnTo>
                <a:pt x="0" y="1419387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1C667-18F1-44BE-810D-0213732FE2E7}">
      <dsp:nvSpPr>
        <dsp:cNvPr id="0" name=""/>
        <dsp:cNvSpPr/>
      </dsp:nvSpPr>
      <dsp:spPr>
        <a:xfrm>
          <a:off x="3383885" y="4168340"/>
          <a:ext cx="123495" cy="787818"/>
        </a:xfrm>
        <a:custGeom>
          <a:avLst/>
          <a:gdLst/>
          <a:ahLst/>
          <a:cxnLst/>
          <a:rect l="0" t="0" r="0" b="0"/>
          <a:pathLst>
            <a:path>
              <a:moveTo>
                <a:pt x="123495" y="0"/>
              </a:moveTo>
              <a:lnTo>
                <a:pt x="123495" y="787818"/>
              </a:lnTo>
              <a:lnTo>
                <a:pt x="0" y="78781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AC81E-6743-4D47-9C9E-17A7029E84CB}">
      <dsp:nvSpPr>
        <dsp:cNvPr id="0" name=""/>
        <dsp:cNvSpPr/>
      </dsp:nvSpPr>
      <dsp:spPr>
        <a:xfrm>
          <a:off x="3507380" y="1675105"/>
          <a:ext cx="2821243" cy="1419387"/>
        </a:xfrm>
        <a:custGeom>
          <a:avLst/>
          <a:gdLst/>
          <a:ahLst/>
          <a:cxnLst/>
          <a:rect l="0" t="0" r="0" b="0"/>
          <a:pathLst>
            <a:path>
              <a:moveTo>
                <a:pt x="2821243" y="0"/>
              </a:moveTo>
              <a:lnTo>
                <a:pt x="2821243" y="1295892"/>
              </a:lnTo>
              <a:lnTo>
                <a:pt x="0" y="1295892"/>
              </a:lnTo>
              <a:lnTo>
                <a:pt x="0" y="1419387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E1AC9F-B765-46AB-8B4E-3B9AB1B5721E}">
      <dsp:nvSpPr>
        <dsp:cNvPr id="0" name=""/>
        <dsp:cNvSpPr/>
      </dsp:nvSpPr>
      <dsp:spPr>
        <a:xfrm>
          <a:off x="6282904" y="591771"/>
          <a:ext cx="91440" cy="2469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699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9E176-4171-42AB-A8CD-2DF6A42874D4}">
      <dsp:nvSpPr>
        <dsp:cNvPr id="0" name=""/>
        <dsp:cNvSpPr/>
      </dsp:nvSpPr>
      <dsp:spPr>
        <a:xfrm>
          <a:off x="4854240" y="3699"/>
          <a:ext cx="2948767" cy="58807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500" kern="1200" dirty="0"/>
            <a:t>Appointment booked by reception (or clinician)</a:t>
          </a:r>
        </a:p>
      </dsp:txBody>
      <dsp:txXfrm>
        <a:off x="4854240" y="3699"/>
        <a:ext cx="2948767" cy="588071"/>
      </dsp:txXfrm>
    </dsp:sp>
    <dsp:sp modelId="{2862667E-314E-4654-95AB-6277BA6B73AE}">
      <dsp:nvSpPr>
        <dsp:cNvPr id="0" name=""/>
        <dsp:cNvSpPr/>
      </dsp:nvSpPr>
      <dsp:spPr>
        <a:xfrm>
          <a:off x="4855487" y="838761"/>
          <a:ext cx="2946273" cy="83634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Physiotherapist  </a:t>
          </a:r>
          <a:r>
            <a:rPr lang="en-US" sz="1500" kern="1200" dirty="0"/>
            <a:t>assesses, diagnoses, advises on self-management, may perform intervention</a:t>
          </a:r>
        </a:p>
      </dsp:txBody>
      <dsp:txXfrm>
        <a:off x="4855487" y="838761"/>
        <a:ext cx="2946273" cy="836343"/>
      </dsp:txXfrm>
    </dsp:sp>
    <dsp:sp modelId="{22EA02E9-E28B-4420-B933-CE6855F5E4AD}">
      <dsp:nvSpPr>
        <dsp:cNvPr id="0" name=""/>
        <dsp:cNvSpPr/>
      </dsp:nvSpPr>
      <dsp:spPr>
        <a:xfrm>
          <a:off x="2820259" y="3094492"/>
          <a:ext cx="1374240" cy="10738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Patient is discharged to self-manage</a:t>
          </a:r>
        </a:p>
      </dsp:txBody>
      <dsp:txXfrm>
        <a:off x="2820259" y="3094492"/>
        <a:ext cx="1374240" cy="1073848"/>
      </dsp:txXfrm>
    </dsp:sp>
    <dsp:sp modelId="{A6C3DAEE-85AF-4F59-8D5C-8D902C1321AF}">
      <dsp:nvSpPr>
        <dsp:cNvPr id="0" name=""/>
        <dsp:cNvSpPr/>
      </dsp:nvSpPr>
      <dsp:spPr>
        <a:xfrm>
          <a:off x="1205950" y="4415330"/>
          <a:ext cx="2177934" cy="108165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Patient re-presents with the same condition.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Booked as per reception flowchart</a:t>
          </a:r>
        </a:p>
      </dsp:txBody>
      <dsp:txXfrm>
        <a:off x="1205950" y="4415330"/>
        <a:ext cx="2177934" cy="1081657"/>
      </dsp:txXfrm>
    </dsp:sp>
    <dsp:sp modelId="{7A11A386-89D1-4E77-A4B0-CB147BC2DA97}">
      <dsp:nvSpPr>
        <dsp:cNvPr id="0" name=""/>
        <dsp:cNvSpPr/>
      </dsp:nvSpPr>
      <dsp:spPr>
        <a:xfrm>
          <a:off x="4441490" y="3094492"/>
          <a:ext cx="1774164" cy="108622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Patient is referred for further investigation</a:t>
          </a:r>
        </a:p>
      </dsp:txBody>
      <dsp:txXfrm>
        <a:off x="4441490" y="3094492"/>
        <a:ext cx="1774164" cy="1086226"/>
      </dsp:txXfrm>
    </dsp:sp>
    <dsp:sp modelId="{56D0547F-A3A7-4707-A47A-B1F314EACEA5}">
      <dsp:nvSpPr>
        <dsp:cNvPr id="0" name=""/>
        <dsp:cNvSpPr/>
      </dsp:nvSpPr>
      <dsp:spPr>
        <a:xfrm>
          <a:off x="6462645" y="3094492"/>
          <a:ext cx="1464803" cy="10799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Patient is referred to another service</a:t>
          </a:r>
        </a:p>
      </dsp:txBody>
      <dsp:txXfrm>
        <a:off x="6462645" y="3094492"/>
        <a:ext cx="1464803" cy="1079999"/>
      </dsp:txXfrm>
    </dsp:sp>
    <dsp:sp modelId="{F7D45636-6A4C-40AC-9217-2201A93F3BBF}">
      <dsp:nvSpPr>
        <dsp:cNvPr id="0" name=""/>
        <dsp:cNvSpPr/>
      </dsp:nvSpPr>
      <dsp:spPr>
        <a:xfrm>
          <a:off x="8174439" y="3094492"/>
          <a:ext cx="1662548" cy="10799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Patient is booked for primary care medical review</a:t>
          </a:r>
        </a:p>
      </dsp:txBody>
      <dsp:txXfrm>
        <a:off x="8174439" y="3094492"/>
        <a:ext cx="1662548" cy="1079999"/>
      </dsp:txXfrm>
    </dsp:sp>
    <dsp:sp modelId="{4C06770F-AB4A-4BF3-9FBE-2C3A658FA6E1}">
      <dsp:nvSpPr>
        <dsp:cNvPr id="0" name=""/>
        <dsp:cNvSpPr/>
      </dsp:nvSpPr>
      <dsp:spPr>
        <a:xfrm>
          <a:off x="1656689" y="1922095"/>
          <a:ext cx="2719642" cy="92540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kern="1200" dirty="0"/>
            <a:t>Requires prescription and/or ACC off work certificate.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kern="1200" dirty="0"/>
            <a:t>Appointment booked with GP or NP</a:t>
          </a:r>
        </a:p>
      </dsp:txBody>
      <dsp:txXfrm>
        <a:off x="1656689" y="1922095"/>
        <a:ext cx="2719642" cy="9254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FF6381-F5D9-B776-6204-7EEACE97AF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CBFFD-F605-8A18-C14A-B9358DFBD4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936BB-0D47-4E1F-9CD7-50EC266FFE4A}" type="datetimeFigureOut">
              <a:rPr lang="en-NZ" smtClean="0"/>
              <a:t>25/08/2025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2731E-39CB-C9E7-4360-B59C941D3C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A594F-7CB4-8B92-C0E7-02DC799F52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C4623-F5F6-46D4-A7C6-A10E54C922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78343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A577F-497A-43B1-8E66-47E094C33FF5}" type="datetimeFigureOut">
              <a:rPr lang="en-NZ" smtClean="0"/>
              <a:t>25/08/2025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91046-FBC9-48E1-9EA8-1319D1C92B0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25396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6322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Main site at </a:t>
            </a:r>
            <a:r>
              <a:rPr lang="en-US" b="1" dirty="0"/>
              <a:t>Te Nikau</a:t>
            </a:r>
            <a:r>
              <a:rPr lang="en-US" dirty="0"/>
              <a:t>, clinics weekly </a:t>
            </a:r>
            <a:r>
              <a:rPr lang="en-US" b="1" dirty="0"/>
              <a:t>Hauora </a:t>
            </a:r>
            <a:r>
              <a:rPr lang="en-US" b="1" dirty="0" err="1"/>
              <a:t>Maori</a:t>
            </a:r>
            <a:r>
              <a:rPr lang="en-US" dirty="0"/>
              <a:t>, fortnightly </a:t>
            </a:r>
            <a:r>
              <a:rPr lang="en-US" b="1" dirty="0"/>
              <a:t>rural satellite</a:t>
            </a:r>
            <a:r>
              <a:rPr lang="en-US" dirty="0"/>
              <a:t>. Each run slightly </a:t>
            </a:r>
            <a:r>
              <a:rPr lang="en-US" b="1" dirty="0"/>
              <a:t>differently</a:t>
            </a:r>
            <a:r>
              <a:rPr lang="en-US" dirty="0"/>
              <a:t> to </a:t>
            </a:r>
            <a:r>
              <a:rPr lang="en-US" b="1" dirty="0"/>
              <a:t>ensure equitable </a:t>
            </a:r>
            <a:r>
              <a:rPr lang="en-US" dirty="0"/>
              <a:t>to population.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Length </a:t>
            </a:r>
            <a:r>
              <a:rPr lang="en-US" b="0" dirty="0"/>
              <a:t>longer appointments for our patients</a:t>
            </a:r>
            <a:r>
              <a:rPr lang="en-US" b="0"/>
              <a:t>, higher needs</a:t>
            </a:r>
            <a:endParaRPr lang="en-US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Cost</a:t>
            </a:r>
            <a:r>
              <a:rPr lang="en-US" dirty="0"/>
              <a:t> – </a:t>
            </a:r>
            <a:r>
              <a:rPr lang="en-US" b="1" dirty="0"/>
              <a:t>VLCU</a:t>
            </a:r>
            <a:r>
              <a:rPr lang="en-US" dirty="0"/>
              <a:t> appt </a:t>
            </a:r>
            <a:r>
              <a:rPr lang="en-US" b="1" dirty="0"/>
              <a:t>cheaper</a:t>
            </a:r>
            <a:r>
              <a:rPr lang="en-US" dirty="0"/>
              <a:t> than </a:t>
            </a:r>
            <a:r>
              <a:rPr lang="en-US" b="1" dirty="0"/>
              <a:t>private physio </a:t>
            </a:r>
            <a:r>
              <a:rPr lang="en-US" dirty="0"/>
              <a:t>Ax/barrier for some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42216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Most appropriate clinician for their condition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feedback was received in our </a:t>
            </a:r>
            <a:r>
              <a:rPr lang="en-US" b="1" dirty="0"/>
              <a:t>patient survey</a:t>
            </a:r>
            <a:r>
              <a:rPr lang="en-US" dirty="0"/>
              <a:t>, verbally from patients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5400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Wait time 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routine appt </a:t>
            </a:r>
            <a:r>
              <a:rPr lang="en-US" dirty="0"/>
              <a:t>for MSK issue </a:t>
            </a:r>
            <a:r>
              <a:rPr lang="en-US" b="1" dirty="0"/>
              <a:t>less </a:t>
            </a:r>
            <a:r>
              <a:rPr lang="en-US" b="0" dirty="0"/>
              <a:t>to see </a:t>
            </a:r>
            <a:r>
              <a:rPr lang="en-US" dirty="0"/>
              <a:t>physio than GP/NP in pre-pilot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Acute care clinic </a:t>
            </a:r>
            <a:r>
              <a:rPr lang="en-US" b="1" dirty="0"/>
              <a:t>longer average wait </a:t>
            </a:r>
            <a:r>
              <a:rPr lang="en-US" dirty="0"/>
              <a:t>if saw physio for initial Ax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Reason = </a:t>
            </a:r>
            <a:r>
              <a:rPr lang="en-US" b="1" dirty="0"/>
              <a:t>more than 50% </a:t>
            </a:r>
            <a:r>
              <a:rPr lang="en-US" dirty="0"/>
              <a:t>required ACC off work cert or prescription, had </a:t>
            </a:r>
            <a:r>
              <a:rPr lang="en-US" b="1" dirty="0"/>
              <a:t>second wait</a:t>
            </a:r>
            <a:r>
              <a:rPr lang="en-US" dirty="0"/>
              <a:t> for GP/NP for this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If did </a:t>
            </a:r>
            <a:r>
              <a:rPr lang="en-US" b="1" dirty="0"/>
              <a:t>not need </a:t>
            </a:r>
            <a:r>
              <a:rPr lang="en-US" dirty="0"/>
              <a:t>either, the wait was </a:t>
            </a:r>
            <a:r>
              <a:rPr lang="en-US" b="1" dirty="0"/>
              <a:t>shorter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extended wait </a:t>
            </a:r>
            <a:r>
              <a:rPr lang="en-US" dirty="0"/>
              <a:t>was identified as an </a:t>
            </a:r>
            <a:r>
              <a:rPr lang="en-US" b="1" dirty="0"/>
              <a:t>issue at 3 months </a:t>
            </a:r>
            <a:r>
              <a:rPr lang="en-US" dirty="0"/>
              <a:t>review and </a:t>
            </a:r>
            <a:r>
              <a:rPr lang="en-US" b="1" dirty="0"/>
              <a:t>processes</a:t>
            </a:r>
            <a:r>
              <a:rPr lang="en-US" dirty="0"/>
              <a:t> were </a:t>
            </a:r>
            <a:r>
              <a:rPr lang="en-US" b="1" dirty="0"/>
              <a:t>changed</a:t>
            </a:r>
            <a:r>
              <a:rPr lang="en-US" dirty="0"/>
              <a:t> so that only those not needing ACC off work or prescription were booked to physio appt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3313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Compared to 2018 census as this was available data at the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Pre-pilot </a:t>
            </a:r>
            <a:r>
              <a:rPr lang="en-US" b="1" dirty="0"/>
              <a:t>less Māori </a:t>
            </a:r>
            <a:r>
              <a:rPr lang="en-US" dirty="0"/>
              <a:t>than </a:t>
            </a:r>
            <a:r>
              <a:rPr lang="en-US" b="1" dirty="0"/>
              <a:t>West Coast population </a:t>
            </a:r>
            <a:r>
              <a:rPr lang="en-US" dirty="0"/>
              <a:t>were seen for </a:t>
            </a:r>
            <a:r>
              <a:rPr lang="en-US" b="1" dirty="0"/>
              <a:t>MSK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During pilot </a:t>
            </a:r>
            <a:r>
              <a:rPr lang="en-US" b="1" dirty="0"/>
              <a:t>higher % of Māori </a:t>
            </a:r>
            <a:r>
              <a:rPr lang="en-US" dirty="0"/>
              <a:t>than West Coast population seen by physio for MSK conditions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1647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While there was the </a:t>
            </a:r>
            <a:r>
              <a:rPr lang="en-US" b="1" dirty="0"/>
              <a:t>ability</a:t>
            </a:r>
            <a:r>
              <a:rPr lang="en-US" dirty="0"/>
              <a:t> to </a:t>
            </a:r>
            <a:r>
              <a:rPr lang="en-US" b="1" dirty="0"/>
              <a:t>reduce the MSK load </a:t>
            </a:r>
            <a:r>
              <a:rPr lang="en-US" dirty="0"/>
              <a:t>which </a:t>
            </a:r>
            <a:r>
              <a:rPr lang="en-US" b="1" dirty="0"/>
              <a:t>clinicians</a:t>
            </a:r>
            <a:r>
              <a:rPr lang="en-US" dirty="0"/>
              <a:t> found </a:t>
            </a:r>
            <a:r>
              <a:rPr lang="en-US" b="1" dirty="0"/>
              <a:t>helpful</a:t>
            </a:r>
            <a:r>
              <a:rPr lang="en-US" dirty="0"/>
              <a:t>, there </a:t>
            </a:r>
            <a:r>
              <a:rPr lang="en-US" b="1" dirty="0"/>
              <a:t>wasn’t substantial change </a:t>
            </a:r>
            <a:r>
              <a:rPr lang="en-US" dirty="0"/>
              <a:t>in their overall </a:t>
            </a:r>
            <a:r>
              <a:rPr lang="en-US" b="1" dirty="0"/>
              <a:t>workload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35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benefit to the practice is </a:t>
            </a:r>
            <a:r>
              <a:rPr lang="en-US" b="1" dirty="0"/>
              <a:t>addition</a:t>
            </a:r>
            <a:r>
              <a:rPr lang="en-US" dirty="0"/>
              <a:t> of different </a:t>
            </a:r>
            <a:r>
              <a:rPr lang="en-US" b="1" dirty="0"/>
              <a:t>healthcare lens</a:t>
            </a:r>
            <a:r>
              <a:rPr lang="en-US" dirty="0"/>
              <a:t>, identified by clinician in staff survey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087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Know that clinicians </a:t>
            </a:r>
            <a:r>
              <a:rPr lang="en-US" b="1" dirty="0"/>
              <a:t>leave profession </a:t>
            </a:r>
            <a:r>
              <a:rPr lang="en-US" dirty="0"/>
              <a:t>due to </a:t>
            </a:r>
            <a:r>
              <a:rPr lang="en-US" b="1" dirty="0"/>
              <a:t>lack of advanced </a:t>
            </a:r>
            <a:r>
              <a:rPr lang="en-US" dirty="0"/>
              <a:t>clinical roles/career progression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Provides this step for our profession.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Raises profile </a:t>
            </a:r>
            <a:r>
              <a:rPr lang="en-US" dirty="0"/>
              <a:t>and change the </a:t>
            </a:r>
            <a:r>
              <a:rPr lang="en-US" b="1" dirty="0"/>
              <a:t>perception</a:t>
            </a:r>
            <a:r>
              <a:rPr lang="en-US" dirty="0"/>
              <a:t> of what our profession does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/>
              <a:t>Still </a:t>
            </a:r>
            <a:r>
              <a:rPr lang="en-US" b="0" dirty="0"/>
              <a:t>surprised by people who have not seen physio for conditions with long history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7526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5ACF1A5-68A6-56D6-72EC-0E296DDFD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337" y="1214438"/>
            <a:ext cx="9144000" cy="2387600"/>
          </a:xfr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E53927-7B60-6FA6-8294-6C2871383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335" y="3602038"/>
            <a:ext cx="8312727" cy="52315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0A1AC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9817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A0F0611-DB53-904F-D931-A58F9587E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5682"/>
            <a:ext cx="10515600" cy="788266"/>
          </a:xfrm>
          <a:prstGeom prst="rect">
            <a:avLst/>
          </a:prstGeom>
        </p:spPr>
        <p:txBody>
          <a:bodyPr/>
          <a:lstStyle/>
          <a:p>
            <a:endParaRPr lang="en-NZ" b="1" dirty="0">
              <a:solidFill>
                <a:srgbClr val="30A1A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3C24CB-E57D-B130-AF87-D802D543C1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NZ" sz="1800" dirty="0"/>
          </a:p>
        </p:txBody>
      </p:sp>
    </p:spTree>
    <p:extLst>
      <p:ext uri="{BB962C8B-B14F-4D97-AF65-F5344CB8AC3E}">
        <p14:creationId xmlns:p14="http://schemas.microsoft.com/office/powerpoint/2010/main" val="2735695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7CC2FF5-F19D-B074-A9C0-901190C41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76855"/>
            <a:ext cx="5257800" cy="788266"/>
          </a:xfrm>
          <a:prstGeom prst="rect">
            <a:avLst/>
          </a:prstGeom>
        </p:spPr>
        <p:txBody>
          <a:bodyPr/>
          <a:lstStyle/>
          <a:p>
            <a:endParaRPr lang="en-NZ" b="1" dirty="0">
              <a:solidFill>
                <a:srgbClr val="30A1A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69E836-732A-E2E5-D0E9-F68BB91261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0" y="1517073"/>
            <a:ext cx="5257800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NZ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34F780-F4BF-FC4A-5A93-C0F23020E87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9936" y="676855"/>
            <a:ext cx="5257800" cy="55001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>
                <a:blipFill>
                  <a:blip/>
                  <a:tile tx="-266700" ty="-1543050" sx="50000" sy="50000" flip="none" algn="tl"/>
                </a:blipFill>
              </a:defRPr>
            </a:lvl1pPr>
          </a:lstStyle>
          <a:p>
            <a:endParaRPr lang="en-NZ" sz="1800" dirty="0"/>
          </a:p>
        </p:txBody>
      </p:sp>
    </p:spTree>
    <p:extLst>
      <p:ext uri="{BB962C8B-B14F-4D97-AF65-F5344CB8AC3E}">
        <p14:creationId xmlns:p14="http://schemas.microsoft.com/office/powerpoint/2010/main" val="38734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divide 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A3CF-DEC3-FC15-95F5-B02DD5A52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04491" y="592283"/>
            <a:ext cx="6007760" cy="973714"/>
          </a:xfrm>
        </p:spPr>
        <p:txBody>
          <a:bodyPr/>
          <a:lstStyle>
            <a:lvl1pPr>
              <a:defRPr b="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add title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4D0A-8462-087C-4B82-5B1F1022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918" y="498763"/>
            <a:ext cx="4613564" cy="58604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640BC3-74B3-5DC5-F85B-C19A785D655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04609" y="1517073"/>
            <a:ext cx="6005946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NZ" sz="1800" dirty="0"/>
          </a:p>
        </p:txBody>
      </p:sp>
    </p:spTree>
    <p:extLst>
      <p:ext uri="{BB962C8B-B14F-4D97-AF65-F5344CB8AC3E}">
        <p14:creationId xmlns:p14="http://schemas.microsoft.com/office/powerpoint/2010/main" val="125161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s/info 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C2380-CC50-9C7E-EA21-C25F3FA0DAE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404014" y="3429000"/>
            <a:ext cx="3356264" cy="197427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B69F3C-C582-AF27-435C-2C347E48643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01891" y="3428999"/>
            <a:ext cx="3335482" cy="197427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808A06-1B28-ABC8-7E82-26B0514BCA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4627" y="3428998"/>
            <a:ext cx="3356264" cy="197427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23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A2381-508D-E172-76D9-74EC4A9A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589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65448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E33334-FCB4-63FE-9B9C-781F6B04C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B4B4B-9E8E-2582-B1E1-FBBBA7240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55F44-B5E4-9198-B0A8-97CD98959A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04890-B39C-47ED-BAF3-76E538E3F4C7}" type="datetimeFigureOut">
              <a:rPr lang="en-NZ" smtClean="0"/>
              <a:t>25/08/2025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6910D-45B9-8602-8007-0464FAE36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CEF50-D720-DC21-FD6A-3EDB5853B6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D0107-ED7C-4488-9FCF-9FF8D579D62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919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93" r:id="rId3"/>
    <p:sldLayoutId id="2147483691" r:id="rId4"/>
    <p:sldLayoutId id="2147483677" r:id="rId5"/>
    <p:sldLayoutId id="214748369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pnz.org.nz/Folder?Action=View%20File&amp;Folder_id=1&amp;File=PNZ%20Workforce%20Issues%20December%202018.pdf" TargetMode="External"/><Relationship Id="rId3" Type="http://schemas.openxmlformats.org/officeDocument/2006/relationships/hyperlink" Target="https://doi.org/10.1017/S1463423616000189" TargetMode="External"/><Relationship Id="rId7" Type="http://schemas.openxmlformats.org/officeDocument/2006/relationships/hyperlink" Target="https://doi.org/10.1017/s1463423617000615" TargetMode="External"/><Relationship Id="rId2" Type="http://schemas.openxmlformats.org/officeDocument/2006/relationships/hyperlink" Target="https://www.csp.org.uk/professional-clinical/improvement-innovation/first-contact-physiotherapy-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2/msc.1735" TargetMode="External"/><Relationship Id="rId5" Type="http://schemas.openxmlformats.org/officeDocument/2006/relationships/hyperlink" Target="https://doi.org/10.1016/j.msksp.2020.102267" TargetMode="External"/><Relationship Id="rId4" Type="http://schemas.openxmlformats.org/officeDocument/2006/relationships/hyperlink" Target="https://doi.org/10.1016/j.physio.2020.02.00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F0E4F-744F-78FA-4F37-C2622FF58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669309"/>
            <a:ext cx="8239990" cy="2050473"/>
          </a:xfrm>
        </p:spPr>
        <p:txBody>
          <a:bodyPr>
            <a:normAutofit fontScale="90000"/>
          </a:bodyPr>
          <a:lstStyle/>
          <a:p>
            <a:r>
              <a:rPr lang="en-NZ" dirty="0"/>
              <a:t>Integrating physiotherapy into a primary care practice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5234F-6D5E-F10E-B67A-EFFB91D0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337" y="4944702"/>
            <a:ext cx="8312727" cy="1142062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NZ" dirty="0"/>
              <a:t>Rachel Fenemor</a:t>
            </a:r>
          </a:p>
          <a:p>
            <a:pPr algn="r"/>
            <a:r>
              <a:rPr lang="en-NZ" dirty="0"/>
              <a:t>Physiotherapy Consultant Primary Care</a:t>
            </a:r>
          </a:p>
          <a:p>
            <a:pPr algn="r"/>
            <a:r>
              <a:rPr lang="en-NZ" dirty="0"/>
              <a:t>Te </a:t>
            </a:r>
            <a:r>
              <a:rPr lang="en-NZ" dirty="0" err="1"/>
              <a:t>Nīkau</a:t>
            </a:r>
            <a:r>
              <a:rPr lang="en-NZ" dirty="0"/>
              <a:t> Health Centre, Greymouth</a:t>
            </a:r>
          </a:p>
        </p:txBody>
      </p:sp>
    </p:spTree>
    <p:extLst>
      <p:ext uri="{BB962C8B-B14F-4D97-AF65-F5344CB8AC3E}">
        <p14:creationId xmlns:p14="http://schemas.microsoft.com/office/powerpoint/2010/main" val="1746793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EB307-5F61-F178-397B-9E9D9FD5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Overview</a:t>
            </a:r>
            <a:endParaRPr lang="en-NZ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4A9A-FEA4-9BE2-6FE8-B883CB2D20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r>
              <a:rPr lang="en-NZ" dirty="0">
                <a:solidFill>
                  <a:schemeClr val="tx2"/>
                </a:solidFill>
              </a:rPr>
              <a:t>The role</a:t>
            </a:r>
          </a:p>
          <a:p>
            <a:r>
              <a:rPr lang="en-NZ" dirty="0">
                <a:solidFill>
                  <a:schemeClr val="tx2"/>
                </a:solidFill>
              </a:rPr>
              <a:t>Benefits to the patient</a:t>
            </a:r>
          </a:p>
          <a:p>
            <a:r>
              <a:rPr lang="en-NZ" dirty="0">
                <a:solidFill>
                  <a:schemeClr val="tx2"/>
                </a:solidFill>
              </a:rPr>
              <a:t>Benefits to the practice</a:t>
            </a:r>
          </a:p>
          <a:p>
            <a:r>
              <a:rPr lang="en-NZ" dirty="0">
                <a:solidFill>
                  <a:schemeClr val="tx2"/>
                </a:solidFill>
              </a:rPr>
              <a:t>Benefits to the profession</a:t>
            </a:r>
          </a:p>
          <a:p>
            <a:r>
              <a:rPr lang="en-NZ" dirty="0">
                <a:solidFill>
                  <a:schemeClr val="tx2"/>
                </a:solidFill>
              </a:rPr>
              <a:t>Implementation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1075144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E1E4B-201B-04B7-87C0-E3FC180F4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The Role</a:t>
            </a:r>
          </a:p>
        </p:txBody>
      </p:sp>
      <p:pic>
        <p:nvPicPr>
          <p:cNvPr id="17" name="Content Placeholder 16" descr="People doing teamwork illustration">
            <a:extLst>
              <a:ext uri="{FF2B5EF4-FFF2-40B4-BE49-F238E27FC236}">
                <a16:creationId xmlns:a16="http://schemas.microsoft.com/office/drawing/2014/main" id="{F4C76529-3A4F-10F9-5192-A4D18AF7D61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491" y="2563805"/>
            <a:ext cx="6007100" cy="3795431"/>
          </a:xfrm>
        </p:spPr>
      </p:pic>
    </p:spTree>
    <p:extLst>
      <p:ext uri="{BB962C8B-B14F-4D97-AF65-F5344CB8AC3E}">
        <p14:creationId xmlns:p14="http://schemas.microsoft.com/office/powerpoint/2010/main" val="181490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41B1066-C670-8AF8-ABF4-70BDBA3F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Timeline</a:t>
            </a:r>
            <a:endParaRPr lang="en-NZ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55DAF-7B67-E38C-4E18-709BF948991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October 2022 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Pilot to integrate physiotherapy into primary care began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Limited to musculoskeletal conditions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January 2024 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Employed as Physiotherapy Consultant Primary Care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Full time permanent role</a:t>
            </a:r>
          </a:p>
        </p:txBody>
      </p:sp>
    </p:spTree>
    <p:extLst>
      <p:ext uri="{BB962C8B-B14F-4D97-AF65-F5344CB8AC3E}">
        <p14:creationId xmlns:p14="http://schemas.microsoft.com/office/powerpoint/2010/main" val="139459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B671-96BE-C197-C53E-287863E3C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Te </a:t>
            </a:r>
            <a:r>
              <a:rPr lang="en-NZ" dirty="0" err="1"/>
              <a:t>Nīkau</a:t>
            </a:r>
            <a:r>
              <a:rPr lang="en-NZ" dirty="0"/>
              <a:t> Health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2FE7B-0B8A-46E2-F541-9F12E1C68DF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Co located with Te </a:t>
            </a:r>
            <a:r>
              <a:rPr lang="en-NZ" dirty="0" err="1">
                <a:solidFill>
                  <a:schemeClr val="tx2"/>
                </a:solidFill>
              </a:rPr>
              <a:t>Nīkau</a:t>
            </a:r>
            <a:r>
              <a:rPr lang="en-NZ" dirty="0">
                <a:solidFill>
                  <a:schemeClr val="tx2"/>
                </a:solidFill>
              </a:rPr>
              <a:t> Hospital in Greymouth</a:t>
            </a:r>
          </a:p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Enrolled population </a:t>
            </a:r>
            <a:r>
              <a:rPr lang="en-NZ">
                <a:solidFill>
                  <a:schemeClr val="tx2"/>
                </a:solidFill>
              </a:rPr>
              <a:t>of 10 000 to 11 000</a:t>
            </a:r>
            <a:endParaRPr lang="en-NZ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Acute primary care and planned care appointments</a:t>
            </a:r>
          </a:p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Healthcare team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GPs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NPs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Practice nurses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Prescribing Pharmacist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Physiotherapist</a:t>
            </a:r>
          </a:p>
          <a:p>
            <a:pPr lvl="1"/>
            <a:r>
              <a:rPr lang="en-NZ" dirty="0" err="1">
                <a:solidFill>
                  <a:schemeClr val="tx2"/>
                </a:solidFill>
              </a:rPr>
              <a:t>Kaiawhina</a:t>
            </a:r>
            <a:endParaRPr lang="en-NZ" dirty="0">
              <a:solidFill>
                <a:schemeClr val="tx2"/>
              </a:solidFill>
            </a:endParaRPr>
          </a:p>
          <a:p>
            <a:pPr lvl="1"/>
            <a:r>
              <a:rPr lang="en-NZ" dirty="0">
                <a:solidFill>
                  <a:schemeClr val="tx2"/>
                </a:solidFill>
              </a:rPr>
              <a:t>Health Improvement Practitioner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Health Coach</a:t>
            </a:r>
          </a:p>
        </p:txBody>
      </p:sp>
    </p:spTree>
    <p:extLst>
      <p:ext uri="{BB962C8B-B14F-4D97-AF65-F5344CB8AC3E}">
        <p14:creationId xmlns:p14="http://schemas.microsoft.com/office/powerpoint/2010/main" val="229134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5491D-01AA-F372-CB68-FAF29D137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2608"/>
            <a:ext cx="5257800" cy="788266"/>
          </a:xfrm>
        </p:spPr>
        <p:txBody>
          <a:bodyPr>
            <a:normAutofit fontScale="90000"/>
          </a:bodyPr>
          <a:lstStyle/>
          <a:p>
            <a:r>
              <a:rPr lang="en-NZ" dirty="0"/>
              <a:t>Patient</a:t>
            </a:r>
            <a:br>
              <a:rPr lang="en-NZ" dirty="0"/>
            </a:br>
            <a:r>
              <a:rPr lang="en-NZ" dirty="0"/>
              <a:t>Journey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5D9531-26D4-6A49-CAB6-18F06102FAD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26556590"/>
              </p:ext>
            </p:extLst>
          </p:nvPr>
        </p:nvGraphicFramePr>
        <p:xfrm>
          <a:off x="1149061" y="476830"/>
          <a:ext cx="11042939" cy="5500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598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1F8012-6454-98FC-6139-F12624440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Equity Measures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68AF-9A5B-E16D-FABD-912A6CB17F2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Hauora Māori clinic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No charge to patients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Rehabilitation available</a:t>
            </a:r>
          </a:p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Rural satellite clinic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Rehabilitation available</a:t>
            </a:r>
          </a:p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Appointment length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30 minutes 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60 minutes available at Hauora Māori clinic</a:t>
            </a:r>
          </a:p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Patient cost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Very-low-cost-user practice</a:t>
            </a:r>
          </a:p>
        </p:txBody>
      </p:sp>
    </p:spTree>
    <p:extLst>
      <p:ext uri="{BB962C8B-B14F-4D97-AF65-F5344CB8AC3E}">
        <p14:creationId xmlns:p14="http://schemas.microsoft.com/office/powerpoint/2010/main" val="128617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03738-4461-7397-E039-8B9B3FD7D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Benefits to the Patient</a:t>
            </a:r>
          </a:p>
        </p:txBody>
      </p:sp>
      <p:pic>
        <p:nvPicPr>
          <p:cNvPr id="8" name="Content Placeholder 7" descr="Dice with facial expressions">
            <a:extLst>
              <a:ext uri="{FF2B5EF4-FFF2-40B4-BE49-F238E27FC236}">
                <a16:creationId xmlns:a16="http://schemas.microsoft.com/office/drawing/2014/main" id="{86E6FE24-16DC-74ED-FFF2-F692250C4C3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491" y="2720623"/>
            <a:ext cx="6007100" cy="3638614"/>
          </a:xfrm>
        </p:spPr>
      </p:pic>
    </p:spTree>
    <p:extLst>
      <p:ext uri="{BB962C8B-B14F-4D97-AF65-F5344CB8AC3E}">
        <p14:creationId xmlns:p14="http://schemas.microsoft.com/office/powerpoint/2010/main" val="374283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B1DCA-B872-CF22-5664-BEAFF5FF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Musculoskeletal Expertise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7A1961-3906-7F9B-182A-484AE18873A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pPr marL="0" indent="0">
              <a:buNone/>
            </a:pPr>
            <a:r>
              <a:rPr lang="en-NZ" b="0" dirty="0">
                <a:solidFill>
                  <a:schemeClr val="tx2"/>
                </a:solidFill>
              </a:rPr>
              <a:t>Most appropriate clinician for condition</a:t>
            </a:r>
          </a:p>
          <a:p>
            <a:pPr marL="457200" lvl="1" indent="0">
              <a:buNone/>
            </a:pPr>
            <a:r>
              <a:rPr lang="en-NZ" i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“I think it's a great option when you have a muscle or joint option(sic) to see a Physio rather than a GP and in this case would definitely be my preferred option.” (patient)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4740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847A9-5826-B03F-FE0D-7A8069F0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Improved Wait Time? Yes and 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3CE2D-F089-23E2-213E-51E9FA97AA8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Yes = reduced planned care musculoskeletal wait times</a:t>
            </a:r>
          </a:p>
          <a:p>
            <a:pPr marL="1028700" lvl="1" indent="-342900"/>
            <a:r>
              <a:rPr lang="en-US" b="0" dirty="0">
                <a:solidFill>
                  <a:schemeClr val="tx2"/>
                </a:solidFill>
              </a:rPr>
              <a:t>Pre-pilot wait of 9.8 days</a:t>
            </a:r>
          </a:p>
          <a:p>
            <a:pPr marL="1028700" lvl="1" indent="-342900"/>
            <a:r>
              <a:rPr lang="en-US" b="0" dirty="0">
                <a:solidFill>
                  <a:schemeClr val="tx2"/>
                </a:solidFill>
              </a:rPr>
              <a:t>Pilot PCP wait of 5.1 days</a:t>
            </a:r>
          </a:p>
          <a:p>
            <a:endParaRPr lang="en-NZ" dirty="0"/>
          </a:p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No = increased acute care musculoskeletal wait times</a:t>
            </a:r>
          </a:p>
          <a:p>
            <a:pPr marL="1028700" lvl="1" indent="-342900"/>
            <a:r>
              <a:rPr lang="en-US" b="0" dirty="0">
                <a:solidFill>
                  <a:schemeClr val="tx2"/>
                </a:solidFill>
              </a:rPr>
              <a:t>Pre-pilot wait of 93 minutes</a:t>
            </a:r>
          </a:p>
          <a:p>
            <a:pPr marL="1028700" lvl="1" indent="-342900"/>
            <a:r>
              <a:rPr lang="en-US" b="0" dirty="0">
                <a:solidFill>
                  <a:schemeClr val="tx2"/>
                </a:solidFill>
              </a:rPr>
              <a:t>Pilot PCP </a:t>
            </a:r>
            <a:r>
              <a:rPr lang="en-US" b="1" dirty="0">
                <a:solidFill>
                  <a:schemeClr val="tx2"/>
                </a:solidFill>
              </a:rPr>
              <a:t>total</a:t>
            </a:r>
            <a:r>
              <a:rPr lang="en-US" b="0" dirty="0">
                <a:solidFill>
                  <a:schemeClr val="tx2"/>
                </a:solidFill>
              </a:rPr>
              <a:t> wait of 113 minutes</a:t>
            </a:r>
          </a:p>
          <a:p>
            <a:pPr marL="1028700" lvl="1" indent="-342900"/>
            <a:r>
              <a:rPr lang="en-US" b="0" dirty="0">
                <a:solidFill>
                  <a:schemeClr val="tx2"/>
                </a:solidFill>
              </a:rPr>
              <a:t>Pilot PCP </a:t>
            </a:r>
            <a:r>
              <a:rPr lang="en-US" b="1" dirty="0">
                <a:solidFill>
                  <a:schemeClr val="tx2"/>
                </a:solidFill>
              </a:rPr>
              <a:t>only</a:t>
            </a:r>
            <a:r>
              <a:rPr lang="en-US" b="0" dirty="0">
                <a:solidFill>
                  <a:schemeClr val="tx2"/>
                </a:solidFill>
              </a:rPr>
              <a:t> wait of 52 minutes</a:t>
            </a: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43745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05C9A-F45D-0071-8E9D-27FAA6BA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NZ" sz="2800" dirty="0"/>
              <a:t>Ethnicity of patients with musculoskeletal conditions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2BE462-322F-8E2A-5861-D12CCA29F620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50654367"/>
              </p:ext>
            </p:extLst>
          </p:nvPr>
        </p:nvGraphicFramePr>
        <p:xfrm>
          <a:off x="838200" y="1517650"/>
          <a:ext cx="10515600" cy="4659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784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045BC-F415-0E32-903B-0580AC8B8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Benefits to the Practice</a:t>
            </a:r>
          </a:p>
        </p:txBody>
      </p:sp>
      <p:pic>
        <p:nvPicPr>
          <p:cNvPr id="6" name="Content Placeholder 5" descr="White and yellow chairs">
            <a:extLst>
              <a:ext uri="{FF2B5EF4-FFF2-40B4-BE49-F238E27FC236}">
                <a16:creationId xmlns:a16="http://schemas.microsoft.com/office/drawing/2014/main" id="{CAEDDF3C-F04D-D912-D3E0-2C16D1FCA99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151" y="3428999"/>
            <a:ext cx="6007100" cy="3034883"/>
          </a:xfrm>
        </p:spPr>
      </p:pic>
    </p:spTree>
    <p:extLst>
      <p:ext uri="{BB962C8B-B14F-4D97-AF65-F5344CB8AC3E}">
        <p14:creationId xmlns:p14="http://schemas.microsoft.com/office/powerpoint/2010/main" val="3765039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BB25E-8113-2795-77B0-714318B23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/>
              <a:t>Primary Care Caseload</a:t>
            </a:r>
            <a:endParaRPr lang="en-NZ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AE15A-40AF-F156-5EAC-B5DBE77AD4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pPr marL="0" indent="0">
              <a:buNone/>
            </a:pPr>
            <a:r>
              <a:rPr lang="en-NZ" dirty="0">
                <a:solidFill>
                  <a:schemeClr val="tx2"/>
                </a:solidFill>
              </a:rPr>
              <a:t>A pilot objective was to reduce MSK load and allow GP/NP to focus on other conditions</a:t>
            </a:r>
          </a:p>
          <a:p>
            <a:pPr marL="457200" lvl="1" indent="0">
              <a:buNone/>
            </a:pPr>
            <a:r>
              <a:rPr lang="en-NZ" b="0" i="1" dirty="0">
                <a:solidFill>
                  <a:schemeClr val="accent1"/>
                </a:solidFill>
              </a:rPr>
              <a:t>“Any musculoskeletal patients now see physio which frees me up for my other work” (clinician)</a:t>
            </a:r>
          </a:p>
          <a:p>
            <a:pPr marL="457200" lvl="1" indent="0">
              <a:buNone/>
            </a:pPr>
            <a:endParaRPr lang="en-NZ" b="0" i="1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r>
              <a:rPr lang="en-NZ" b="0" i="1" dirty="0">
                <a:solidFill>
                  <a:schemeClr val="accent1"/>
                </a:solidFill>
                <a:effectLst/>
              </a:rPr>
              <a:t>“You simply get filled with 'other stuff' but the work that was off loaded was appropriate” (clinician)</a:t>
            </a:r>
            <a:endParaRPr lang="en-US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NZ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NZ" b="0" dirty="0">
                <a:solidFill>
                  <a:schemeClr val="tx2"/>
                </a:solidFill>
              </a:rPr>
              <a:t>This mirrors evidence from other countries that have adopted a similar model</a:t>
            </a:r>
            <a:r>
              <a:rPr lang="en-NZ" dirty="0">
                <a:solidFill>
                  <a:schemeClr val="tx2"/>
                </a:solidFill>
              </a:rPr>
              <a:t> (Goodwin et al., 2021)</a:t>
            </a:r>
            <a:endParaRPr lang="en-NZ" b="0" dirty="0">
              <a:solidFill>
                <a:schemeClr val="tx2"/>
              </a:solidFill>
            </a:endParaRPr>
          </a:p>
          <a:p>
            <a:endParaRPr lang="en-NZ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71318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9F99D-E80F-20FC-AD87-EF3CF8210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/>
              <a:t>Allied Health Worldview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A79D0-0C60-9FC8-7314-495BEC9D608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endParaRPr lang="en-US" i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“I’ve been very happy to be able to offer people the expertise of the Primary Care Physiotherapist – just having them available reflects really well on our health </a:t>
            </a:r>
            <a:r>
              <a:rPr lang="en-US" i="1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centre</a:t>
            </a:r>
            <a:r>
              <a:rPr lang="en-US" i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as a place that can meet our communities varied health needs.” (clinician)</a:t>
            </a:r>
            <a:endParaRPr lang="en-NZ" i="1" dirty="0">
              <a:solidFill>
                <a:schemeClr val="accent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0392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1E31D-2E5E-D690-0A64-63015B830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Benefits to the Profession</a:t>
            </a:r>
          </a:p>
        </p:txBody>
      </p:sp>
      <p:pic>
        <p:nvPicPr>
          <p:cNvPr id="6" name="Content Placeholder 5" descr="Two hikers cheering at mountain summit">
            <a:extLst>
              <a:ext uri="{FF2B5EF4-FFF2-40B4-BE49-F238E27FC236}">
                <a16:creationId xmlns:a16="http://schemas.microsoft.com/office/drawing/2014/main" id="{8C23133A-7534-372C-309D-388E756B54F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491" y="2153020"/>
            <a:ext cx="6007100" cy="4206216"/>
          </a:xfrm>
        </p:spPr>
      </p:pic>
    </p:spTree>
    <p:extLst>
      <p:ext uri="{BB962C8B-B14F-4D97-AF65-F5344CB8AC3E}">
        <p14:creationId xmlns:p14="http://schemas.microsoft.com/office/powerpoint/2010/main" val="616353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7F045-1E0C-8794-CC78-5D05E6E0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Benefits to the profession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FDBA0-C506-38A2-BFAD-CD9112FA3B7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r>
              <a:rPr lang="en-NZ" dirty="0">
                <a:solidFill>
                  <a:schemeClr val="tx2"/>
                </a:solidFill>
              </a:rPr>
              <a:t>Career progression step</a:t>
            </a:r>
          </a:p>
          <a:p>
            <a:r>
              <a:rPr lang="en-NZ" dirty="0">
                <a:solidFill>
                  <a:schemeClr val="tx2"/>
                </a:solidFill>
              </a:rPr>
              <a:t>Expanding access and raising the profile of our profession</a:t>
            </a:r>
          </a:p>
          <a:p>
            <a:pPr marL="457200" lvl="1" indent="0">
              <a:buNone/>
            </a:pPr>
            <a:endParaRPr lang="en-NZ" i="1" dirty="0">
              <a:solidFill>
                <a:schemeClr val="accent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NZ" i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“I have had numerous visits to GPs in my lifetime; today I went to a Physiotherapist for the first time. I was extremely impressed with her knowledge, guidance and advice given to me regarding my injury.” (patient)</a:t>
            </a:r>
          </a:p>
        </p:txBody>
      </p:sp>
    </p:spTree>
    <p:extLst>
      <p:ext uri="{BB962C8B-B14F-4D97-AF65-F5344CB8AC3E}">
        <p14:creationId xmlns:p14="http://schemas.microsoft.com/office/powerpoint/2010/main" val="1203266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9AF7C-76BB-EFF6-EEC2-256575BB7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sz="4000" dirty="0"/>
              <a:t>Implementation Considerations</a:t>
            </a:r>
          </a:p>
        </p:txBody>
      </p:sp>
      <p:pic>
        <p:nvPicPr>
          <p:cNvPr id="4" name="Picture 3" descr="Hand holding piece of white puzzle on blue background">
            <a:extLst>
              <a:ext uri="{FF2B5EF4-FFF2-40B4-BE49-F238E27FC236}">
                <a16:creationId xmlns:a16="http://schemas.microsoft.com/office/drawing/2014/main" id="{CD42ECEC-A379-D8BF-E0C2-600A675BEF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050" y="2583553"/>
            <a:ext cx="5663032" cy="377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92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F8D2F-F3AF-4AB3-D33B-BDE79A069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36" y="542366"/>
            <a:ext cx="5257800" cy="788266"/>
          </a:xfrm>
        </p:spPr>
        <p:txBody>
          <a:bodyPr/>
          <a:lstStyle/>
          <a:p>
            <a:r>
              <a:rPr lang="en-US" dirty="0"/>
              <a:t>Setting things up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AA8F8-9D72-C00C-7D2C-8D74A8A8CA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04264" y="1747996"/>
            <a:ext cx="5257800" cy="4659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/>
              <a:t>Referral Pathways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Emergency department</a:t>
            </a:r>
          </a:p>
          <a:p>
            <a:pPr lvl="1"/>
            <a:r>
              <a:rPr lang="en-NZ" dirty="0" err="1">
                <a:solidFill>
                  <a:schemeClr val="tx2"/>
                </a:solidFill>
              </a:rPr>
              <a:t>HealthPathways</a:t>
            </a:r>
            <a:endParaRPr lang="en-NZ" dirty="0">
              <a:solidFill>
                <a:schemeClr val="tx2"/>
              </a:solidFill>
            </a:endParaRPr>
          </a:p>
          <a:p>
            <a:pPr lvl="1"/>
            <a:r>
              <a:rPr lang="en-NZ" dirty="0">
                <a:solidFill>
                  <a:schemeClr val="tx2"/>
                </a:solidFill>
              </a:rPr>
              <a:t>Laboratory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Medication 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Orthopaedics/other specialists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Radiology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Physiotherapists you might refer to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EB36B-14E8-5049-23BF-9187CBE29AE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9936" y="1747996"/>
            <a:ext cx="5257800" cy="4711842"/>
          </a:xfrm>
        </p:spPr>
        <p:txBody>
          <a:bodyPr/>
          <a:lstStyle/>
          <a:p>
            <a:pPr marL="0" indent="0">
              <a:buNone/>
            </a:pPr>
            <a:r>
              <a:rPr lang="en-NZ" dirty="0"/>
              <a:t>Primary Care Clinic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Information technology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Primary care team</a:t>
            </a:r>
          </a:p>
          <a:p>
            <a:pPr lvl="2"/>
            <a:r>
              <a:rPr lang="en-NZ" dirty="0">
                <a:solidFill>
                  <a:schemeClr val="tx2"/>
                </a:solidFill>
              </a:rPr>
              <a:t>Clinical and non-clinical processes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709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6685F-7537-9CCC-991A-A4FD7DDEF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key to success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8910D-ACB8-785C-C13C-73233B58A7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/>
          <a:lstStyle/>
          <a:p>
            <a:pPr marL="0" indent="0">
              <a:buNone/>
            </a:pPr>
            <a:r>
              <a:rPr lang="en-NZ" dirty="0"/>
              <a:t>Reception/administration team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Without them on board you will not succeed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Eligibility criteria in plain language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Clear process for determining most appropriate primary care clinician without encroaching on patient privacy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Be prepared to spend time with each staff member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This is scary for some of them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Review process regularly in initial phase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2480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35FC3-AEA3-EA94-2AD0-AB01CA0C0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learnings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B0342-8082-ECAE-C45B-5CFB145FA2A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Time 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Dedicated time for implementation before starting clinical work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Appointment length</a:t>
            </a:r>
          </a:p>
          <a:p>
            <a:pPr marL="0" indent="0">
              <a:buNone/>
            </a:pPr>
            <a:r>
              <a:rPr lang="en-US" dirty="0"/>
              <a:t>Equity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What does this look like in your area?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How will you ensure the role is equitable?</a:t>
            </a:r>
          </a:p>
          <a:p>
            <a:pPr marL="0" indent="0">
              <a:buNone/>
            </a:pPr>
            <a:r>
              <a:rPr lang="en-US" dirty="0"/>
              <a:t>Integration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Working on-site the best way to integrate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Will there be appropriate space to do this? What equipment is needed?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Part of team meetings, education and cup of tea chats</a:t>
            </a:r>
          </a:p>
          <a:p>
            <a:pPr marL="0" indent="0">
              <a:buNone/>
            </a:pPr>
            <a:r>
              <a:rPr lang="en-US" dirty="0"/>
              <a:t>Peer support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Who will provide this?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You will likely be the only physiotherapist in the team</a:t>
            </a:r>
          </a:p>
          <a:p>
            <a:pPr marL="0" indent="0">
              <a:buNone/>
            </a:pPr>
            <a:r>
              <a:rPr lang="en-US" dirty="0"/>
              <a:t>There were very few barriers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Everyone could see the sense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Barriers that remain are on a national/legislation level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47372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4CFF01-7825-FECB-691C-BAC230B83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/>
              <a:t>Ngā mihi </a:t>
            </a:r>
            <a:r>
              <a:rPr lang="en-US" sz="4400" dirty="0" err="1"/>
              <a:t>nui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Questions?</a:t>
            </a:r>
            <a:endParaRPr lang="en-NZ" dirty="0"/>
          </a:p>
        </p:txBody>
      </p:sp>
      <p:pic>
        <p:nvPicPr>
          <p:cNvPr id="8" name="Content Placeholder 7" descr="Infinite question marks in 3D rendering">
            <a:extLst>
              <a:ext uri="{FF2B5EF4-FFF2-40B4-BE49-F238E27FC236}">
                <a16:creationId xmlns:a16="http://schemas.microsoft.com/office/drawing/2014/main" id="{C25BD5E0-A823-9C10-CC14-0AC8C6FAD46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888" y="1844940"/>
            <a:ext cx="6007100" cy="4004733"/>
          </a:xfrm>
        </p:spPr>
      </p:pic>
    </p:spTree>
    <p:extLst>
      <p:ext uri="{BB962C8B-B14F-4D97-AF65-F5344CB8AC3E}">
        <p14:creationId xmlns:p14="http://schemas.microsoft.com/office/powerpoint/2010/main" val="4282757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4FE8F-78CB-0327-6A27-94DBA1FE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8CCBB-C74D-CD1A-D2A6-3AE8F853CD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17073"/>
            <a:ext cx="10515600" cy="465989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NZ" dirty="0"/>
              <a:t>Chartered Society of Physiotherapy. </a:t>
            </a:r>
            <a:r>
              <a:rPr lang="en-NZ" i="1" dirty="0"/>
              <a:t>First Contact Physiotherapy.</a:t>
            </a:r>
            <a:r>
              <a:rPr lang="en-NZ" dirty="0"/>
              <a:t> </a:t>
            </a:r>
            <a:r>
              <a:rPr lang="en-NZ" dirty="0">
                <a:hlinkClick r:id="rId2"/>
              </a:rPr>
              <a:t>https://www.csp.org.uk/professional-clinical/improvement-innovation/first-contact-physiotherapy-0</a:t>
            </a:r>
            <a:r>
              <a:rPr lang="en-NZ" dirty="0"/>
              <a:t> </a:t>
            </a:r>
          </a:p>
          <a:p>
            <a:pPr marL="0" indent="0">
              <a:buNone/>
            </a:pPr>
            <a:r>
              <a:rPr lang="en-US" dirty="0"/>
              <a:t>Goodwin, R.W., &amp; Hendrick, P.A. (2016). Physiotherapy as a first point of contact in general practice: a solution to a growing problem? </a:t>
            </a:r>
            <a:r>
              <a:rPr lang="en-US" i="1" dirty="0"/>
              <a:t>Primary Health Care Research &amp; Development, 17, </a:t>
            </a:r>
            <a:r>
              <a:rPr lang="en-US" dirty="0"/>
              <a:t>489-502. </a:t>
            </a:r>
            <a:r>
              <a:rPr lang="en-US" dirty="0">
                <a:hlinkClick r:id="rId3"/>
              </a:rPr>
              <a:t>https://doi.org/10.1017/S1463423616000189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NZ" dirty="0"/>
              <a:t>Goodwin, R., Moffatt, F., Hendrick, P., Timmons, S., </a:t>
            </a:r>
            <a:r>
              <a:rPr lang="en-NZ" dirty="0" err="1"/>
              <a:t>Chadborn</a:t>
            </a:r>
            <a:r>
              <a:rPr lang="en-NZ" dirty="0"/>
              <a:t>, N. &amp; Logan, P. (2020). First point of contact physiotherapy; a qualitative study. </a:t>
            </a:r>
            <a:r>
              <a:rPr lang="en-NZ" i="1" dirty="0"/>
              <a:t>Physiotherapy, 108 </a:t>
            </a:r>
            <a:r>
              <a:rPr lang="en-NZ" dirty="0"/>
              <a:t>(29-36). </a:t>
            </a:r>
            <a:r>
              <a:rPr lang="en-NZ" b="0" i="0" u="sng" dirty="0">
                <a:solidFill>
                  <a:srgbClr val="205493"/>
                </a:solidFill>
                <a:effectLst/>
                <a:hlinkClick r:id="rId4"/>
              </a:rPr>
              <a:t>10.1016/j.physio.2020.02.003</a:t>
            </a:r>
            <a:endParaRPr lang="en-NZ" b="0" i="0" u="sng" dirty="0">
              <a:solidFill>
                <a:srgbClr val="205493"/>
              </a:solidFill>
              <a:effectLst/>
            </a:endParaRPr>
          </a:p>
          <a:p>
            <a:pPr marL="0" indent="0">
              <a:buNone/>
            </a:pPr>
            <a:r>
              <a:rPr lang="en-NZ" b="0" i="0" dirty="0">
                <a:effectLst/>
              </a:rPr>
              <a:t>Goodwin R, Moffatt F, Hendrick P, Stynes S, Bishop A, Logan P. Evaluation of the First Contact Physiotherapy (FCP) model of primary care: a qualitative insight. Physiotherapy. 2021 Dec;113:209-216. </a:t>
            </a:r>
            <a:r>
              <a:rPr lang="en-NZ" dirty="0"/>
              <a:t>DOI</a:t>
            </a:r>
            <a:r>
              <a:rPr lang="en-NZ" b="0" i="0" dirty="0">
                <a:effectLst/>
              </a:rPr>
              <a:t>: 10.1016/j.physio.2021.08.003 </a:t>
            </a:r>
            <a:endParaRPr lang="en-NZ" dirty="0"/>
          </a:p>
          <a:p>
            <a:pPr marL="0" indent="0">
              <a:buNone/>
            </a:pPr>
            <a:r>
              <a:rPr lang="en-NZ" dirty="0"/>
              <a:t>Greenhalgh, S., Selfe, J. &amp; </a:t>
            </a:r>
            <a:r>
              <a:rPr lang="en-NZ" dirty="0" err="1"/>
              <a:t>Yeowell</a:t>
            </a:r>
            <a:r>
              <a:rPr lang="en-NZ" dirty="0"/>
              <a:t>, G. (2020). A qualitative study to explore the experiences of first contact physiotherapy practitioners in the NHS and their experiences of their first contact role. </a:t>
            </a:r>
            <a:r>
              <a:rPr lang="en-NZ" i="1" dirty="0"/>
              <a:t>Musculoskeletal and Practice, 50</a:t>
            </a:r>
            <a:r>
              <a:rPr lang="en-NZ" dirty="0"/>
              <a:t>. </a:t>
            </a:r>
            <a:r>
              <a:rPr lang="en-NZ" b="0" i="0" dirty="0">
                <a:solidFill>
                  <a:srgbClr val="212121"/>
                </a:solidFill>
                <a:effectLst/>
                <a:latin typeface="BlinkMacSystemFont"/>
              </a:rPr>
              <a:t> </a:t>
            </a:r>
            <a:r>
              <a:rPr lang="en-NZ" b="0" i="0" u="sng" dirty="0">
                <a:solidFill>
                  <a:srgbClr val="205493"/>
                </a:solidFill>
                <a:effectLst/>
                <a:hlinkClick r:id="rId5"/>
              </a:rPr>
              <a:t>10.1016/j.msksp.2020.102267</a:t>
            </a:r>
            <a:endParaRPr lang="en-NZ" b="0" i="0" dirty="0">
              <a:solidFill>
                <a:srgbClr val="212121"/>
              </a:solidFill>
              <a:effectLst/>
            </a:endParaRPr>
          </a:p>
          <a:p>
            <a:pPr marL="0" indent="0">
              <a:buNone/>
            </a:pPr>
            <a:r>
              <a:rPr lang="en-NZ" dirty="0"/>
              <a:t>Ingram, S., Stenner, R. &amp; May, S. (2023). The experiences of uncertainty amongst musculoskeletal physiotherapists in first contact practitioner roles within primary care. </a:t>
            </a:r>
            <a:r>
              <a:rPr lang="en-NZ" i="1" dirty="0"/>
              <a:t>Musculoskeletal Care, 21 </a:t>
            </a:r>
            <a:r>
              <a:rPr lang="en-NZ" dirty="0"/>
              <a:t>(644-654). </a:t>
            </a:r>
            <a:r>
              <a:rPr lang="en-NZ" dirty="0">
                <a:hlinkClick r:id="rId6"/>
              </a:rPr>
              <a:t>https://doi.org/10.1002/msc.1735</a:t>
            </a:r>
            <a:r>
              <a:rPr lang="en-NZ" dirty="0"/>
              <a:t> </a:t>
            </a:r>
          </a:p>
          <a:p>
            <a:pPr marL="0" indent="0">
              <a:buNone/>
            </a:pPr>
            <a:r>
              <a:rPr lang="en-NZ" dirty="0"/>
              <a:t>Moffatt, F., Goodwin, R., &amp; Hendrick, P. (2018). Physiotherapy-as-first-point-of-contact-service for patients with musculoskeletal complaints: understanding the challenges of implementation. </a:t>
            </a:r>
            <a:r>
              <a:rPr lang="en-NZ" i="1" dirty="0"/>
              <a:t>Primary Health Care Research &amp; Development, 19, </a:t>
            </a:r>
            <a:r>
              <a:rPr lang="en-NZ" dirty="0"/>
              <a:t>121-130. </a:t>
            </a:r>
            <a:r>
              <a:rPr lang="en-NZ" dirty="0">
                <a:hlinkClick r:id="rId7"/>
              </a:rPr>
              <a:t>https://doi.org/10.1017/s1463423617000615</a:t>
            </a:r>
            <a:r>
              <a:rPr lang="en-NZ" dirty="0"/>
              <a:t> </a:t>
            </a:r>
          </a:p>
          <a:p>
            <a:pPr marL="0" indent="0">
              <a:buNone/>
            </a:pPr>
            <a:r>
              <a:rPr lang="en-US" dirty="0"/>
              <a:t>Reid, A. &amp; Dixon, H. (2018). Analysis of the Physiotherapy Workforce. </a:t>
            </a:r>
            <a:r>
              <a:rPr lang="en-US" i="1" dirty="0"/>
              <a:t>Physiotherapy New Zealand.</a:t>
            </a:r>
            <a:r>
              <a:rPr lang="en-US" dirty="0"/>
              <a:t> </a:t>
            </a:r>
            <a:r>
              <a:rPr lang="en-US" dirty="0">
                <a:hlinkClick r:id="rId8"/>
              </a:rPr>
              <a:t>https://pnz.org.nz/Folder?Action=View%20File&amp;Folder_id=1&amp;File=PNZ%20Workforce%20Issues%20December%202018.pdf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NZ" dirty="0"/>
              <a:t>Signal, L., Martin, J., Cram, F., &amp; Robson, B. The Health Equity Assessment Tool: A user’s guide. 2008. Wellington: Ministry of Health.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70271"/>
      </p:ext>
    </p:extLst>
  </p:cSld>
  <p:clrMapOvr>
    <a:masterClrMapping/>
  </p:clrMapOvr>
</p:sld>
</file>

<file path=ppt/theme/theme1.xml><?xml version="1.0" encoding="utf-8"?>
<a:theme xmlns:a="http://schemas.openxmlformats.org/drawingml/2006/main" name="Te Whatu Ora">
  <a:themeElements>
    <a:clrScheme name="Health NZ">
      <a:dk1>
        <a:srgbClr val="30A1AC"/>
      </a:dk1>
      <a:lt1>
        <a:sysClr val="window" lastClr="FFFFFF"/>
      </a:lt1>
      <a:dk2>
        <a:srgbClr val="15284C"/>
      </a:dk2>
      <a:lt2>
        <a:srgbClr val="F6F4EC"/>
      </a:lt2>
      <a:accent1>
        <a:srgbClr val="003399"/>
      </a:accent1>
      <a:accent2>
        <a:srgbClr val="30A1AC"/>
      </a:accent2>
      <a:accent3>
        <a:srgbClr val="4D2379"/>
      </a:accent3>
      <a:accent4>
        <a:srgbClr val="006060"/>
      </a:accent4>
      <a:accent5>
        <a:srgbClr val="660033"/>
      </a:accent5>
      <a:accent6>
        <a:srgbClr val="0C818F"/>
      </a:accent6>
      <a:hlink>
        <a:srgbClr val="30A1AC"/>
      </a:hlink>
      <a:folHlink>
        <a:srgbClr val="954F72"/>
      </a:folHlink>
    </a:clrScheme>
    <a:fontScheme name="Custom 1">
      <a:majorFont>
        <a:latin typeface="Poppins Semi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ntranet Image" ma:contentTypeID="0x01010200DB7FCEDBF720E842BCF98CF990A36209002F9283702569BD408B876402EED2E7B0" ma:contentTypeVersion="7" ma:contentTypeDescription="Image Content type for the Intranet" ma:contentTypeScope="" ma:versionID="2ace2d17b41e07ec219655772cdcb65d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http://schemas.microsoft.com/sharepoint/v4" xmlns:ns4="9253c88c-d550-4ff1-afdc-d5dc691f60b0" xmlns:ns5="5ed1d950-fdc4-48f8-b963-d5f8558599d9" targetNamespace="http://schemas.microsoft.com/office/2006/metadata/properties" ma:root="true" ma:fieldsID="b090bb4d3c5500d319bc87eace68d638" ns1:_="" ns2:_="" ns3:_="" ns4:_="" ns5:_="">
    <xsd:import namespace="http://schemas.microsoft.com/sharepoint/v3"/>
    <xsd:import namespace="http://schemas.microsoft.com/sharepoint/v3/fields"/>
    <xsd:import namespace="http://schemas.microsoft.com/sharepoint/v4"/>
    <xsd:import namespace="9253c88c-d550-4ff1-afdc-d5dc691f60b0"/>
    <xsd:import namespace="5ed1d950-fdc4-48f8-b963-d5f8558599d9"/>
    <xsd:element name="properties">
      <xsd:complexType>
        <xsd:sequence>
          <xsd:element name="documentManagement">
            <xsd:complexType>
              <xsd:all>
                <xsd:element ref="ns2:ImageWidth" minOccurs="0"/>
                <xsd:element ref="ns2:ImageHeight" minOccurs="0"/>
                <xsd:element ref="ns2:ImageCreateDate" minOccurs="0"/>
                <xsd:element ref="ns1:Comments" minOccurs="0"/>
                <xsd:element ref="ns1:ThumbnailExists" minOccurs="0"/>
                <xsd:element ref="ns1:PreviewExists" minOccurs="0"/>
                <xsd:element ref="ns3:AlternateThumbnailUrl" minOccurs="0"/>
                <xsd:element ref="ns4:n8842703a3bf4e039a9dd9539f7868eb" minOccurs="0"/>
                <xsd:element ref="ns4:TaxCatchAll" minOccurs="0"/>
                <xsd:element ref="ns4:TaxCatchAllLabel" minOccurs="0"/>
                <xsd:element ref="ns4:m93555d02fc84543be6ad39b8f5331ef" minOccurs="0"/>
                <xsd:element ref="ns4:i3a0fe6035df47329f66088a682fd9d2" minOccurs="0"/>
                <xsd:element ref="ns4:o0b0fca0fe5341709012cd4bcbbca983" minOccurs="0"/>
                <xsd:element ref="ns5:_dlc_DocId" minOccurs="0"/>
                <xsd:element ref="ns5:_dlc_DocIdUrl" minOccurs="0"/>
                <xsd:element ref="ns5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s" ma:index="14" nillable="true" ma:displayName="Comments" ma:hidden="true" ma:internalName="Comments">
      <xsd:simpleType>
        <xsd:restriction base="dms:Note">
          <xsd:maxLength value="255"/>
        </xsd:restriction>
      </xsd:simpleType>
    </xsd:element>
    <xsd:element name="ThumbnailExists" ma:index="23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24" nillable="true" ma:displayName="Preview Exists" ma:default="FALSE" ma:hidden="true" ma:internalName="PreviewExists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ImageWidth" ma:index="11" nillable="true" ma:displayName="Picture Width" ma:internalName="ImageWidth" ma:readOnly="true">
      <xsd:simpleType>
        <xsd:restriction base="dms:Unknown"/>
      </xsd:simpleType>
    </xsd:element>
    <xsd:element name="ImageHeight" ma:index="12" nillable="true" ma:displayName="Picture Height" ma:internalName="ImageHeight" ma:readOnly="true">
      <xsd:simpleType>
        <xsd:restriction base="dms:Unknown"/>
      </xsd:simpleType>
    </xsd:element>
    <xsd:element name="ImageCreateDate" ma:index="13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AlternateThumbnailUrl" ma:index="25" nillable="true" ma:displayName="Preview Image URL" ma:format="Image" ma:internalName="AlternateThumbnail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n8842703a3bf4e039a9dd9539f7868eb" ma:index="26" nillable="true" ma:taxonomy="true" ma:internalName="n8842703a3bf4e039a9dd9539f7868eb" ma:taxonomyFieldName="HNZImageCategory" ma:displayName="Image Category" ma:default="" ma:fieldId="{78842703-a3bf-4e03-9a9d-d9539f7868eb}" ma:sspId="ebf29b3f-1e51-457b-ae0c-362182e58074" ma:termSetId="ec62e57c-7868-48d1-8bb6-636a51df49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7" nillable="true" ma:displayName="Taxonomy Catch All Column" ma:hidden="true" ma:list="{3c930d7c-82d0-4e0d-8f92-1d11c7dbfd2a}" ma:internalName="TaxCatchAll" ma:showField="CatchAllData" ma:web="5ed1d950-fdc4-48f8-b963-d5f8558599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8" nillable="true" ma:displayName="Taxonomy Catch All Column1" ma:hidden="true" ma:list="{3c930d7c-82d0-4e0d-8f92-1d11c7dbfd2a}" ma:internalName="TaxCatchAllLabel" ma:readOnly="true" ma:showField="CatchAllDataLabel" ma:web="5ed1d950-fdc4-48f8-b963-d5f8558599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93555d02fc84543be6ad39b8f5331ef" ma:index="30" nillable="true" ma:taxonomy="true" ma:internalName="m93555d02fc84543be6ad39b8f5331ef" ma:taxonomyFieldName="HNZImageLicenceType" ma:displayName="Image Licence Type" ma:default="" ma:fieldId="{693555d0-2fc8-4543-be6a-d39b8f5331ef}" ma:sspId="ebf29b3f-1e51-457b-ae0c-362182e58074" ma:termSetId="ba30fd1c-e4b3-4e8b-8299-7ab84b8dd0b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3a0fe6035df47329f66088a682fd9d2" ma:index="32" nillable="true" ma:taxonomy="true" ma:internalName="i3a0fe6035df47329f66088a682fd9d2" ma:taxonomyFieldName="HNZLocation" ma:displayName="Office Location" ma:default="" ma:fieldId="{23a0fe60-35df-4732-9f66-088a682fd9d2}" ma:sspId="ebf29b3f-1e51-457b-ae0c-362182e58074" ma:termSetId="41de797a-d210-41f6-9446-1829d3e6ed3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0b0fca0fe5341709012cd4bcbbca983" ma:index="34" nillable="true" ma:taxonomy="true" ma:internalName="o0b0fca0fe5341709012cd4bcbbca983" ma:taxonomyFieldName="HNZTeam" ma:displayName="Team" ma:default="" ma:fieldId="{80b0fca0-fe53-4170-9012-cd4bcbbca983}" ma:sspId="ebf29b3f-1e51-457b-ae0c-362182e58074" ma:termSetId="915ba26e-dcc6-4357-a81c-20de3db7c0f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1d950-fdc4-48f8-b963-d5f8558599d9" elementFormDefault="qualified">
    <xsd:import namespace="http://schemas.microsoft.com/office/2006/documentManagement/types"/>
    <xsd:import namespace="http://schemas.microsoft.com/office/infopath/2007/PartnerControls"/>
    <xsd:element name="_dlc_DocId" ma:index="36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3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8" ma:displayName="Title"/>
        <xsd:element ref="dc:subject" minOccurs="0" maxOccurs="1"/>
        <xsd:element ref="dc:description" minOccurs="0" maxOccurs="1"/>
        <xsd:element name="keywords" minOccurs="0" maxOccurs="1" type="xsd:string" ma:index="2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http://schemas.microsoft.com/sharepoint/v3/fields" xsi:nil="true"/>
    <o0b0fca0fe5341709012cd4bcbbca983 xmlns="9253c88c-d550-4ff1-afdc-d5dc691f60b0">
      <Terms xmlns="http://schemas.microsoft.com/office/infopath/2007/PartnerControls"/>
    </o0b0fca0fe5341709012cd4bcbbca983>
    <n8842703a3bf4e039a9dd9539f7868eb xmlns="9253c88c-d550-4ff1-afdc-d5dc691f60b0">
      <Terms xmlns="http://schemas.microsoft.com/office/infopath/2007/PartnerControls"/>
    </n8842703a3bf4e039a9dd9539f7868eb>
    <m93555d02fc84543be6ad39b8f5331ef xmlns="9253c88c-d550-4ff1-afdc-d5dc691f60b0">
      <Terms xmlns="http://schemas.microsoft.com/office/infopath/2007/PartnerControls"/>
    </m93555d02fc84543be6ad39b8f5331ef>
    <AlternateThumbnailUrl xmlns="http://schemas.microsoft.com/sharepoint/v4">
      <Url xsi:nil="true"/>
      <Description xsi:nil="true"/>
    </AlternateThumbnailUrl>
    <TaxCatchAll xmlns="9253c88c-d550-4ff1-afdc-d5dc691f60b0" xsi:nil="true"/>
    <Comments xmlns="http://schemas.microsoft.com/sharepoint/v3" xsi:nil="true"/>
    <i3a0fe6035df47329f66088a682fd9d2 xmlns="9253c88c-d550-4ff1-afdc-d5dc691f60b0">
      <Terms xmlns="http://schemas.microsoft.com/office/infopath/2007/PartnerControls"/>
    </i3a0fe6035df47329f66088a682fd9d2>
    <_dlc_DocId xmlns="5ed1d950-fdc4-48f8-b963-d5f8558599d9">HUBSITE-717182039-1996</_dlc_DocId>
    <_dlc_DocIdUrl xmlns="5ed1d950-fdc4-48f8-b963-d5f8558599d9">
      <Url>https://hauoraaotearoa.sharepoint.com/sites/Intranet/_layouts/15/DocIdRedir.aspx?ID=HUBSITE-717182039-1996</Url>
      <Description>HUBSITE-717182039-1996</Description>
    </_dlc_DocIdUrl>
  </documentManagement>
</p:properties>
</file>

<file path=customXml/item4.xml><?xml version="1.0" encoding="utf-8"?>
<?mso-contentType ?>
<SharedContentType xmlns="Microsoft.SharePoint.Taxonomy.ContentTypeSync" SourceId="ebf29b3f-1e51-457b-ae0c-362182e58074" ContentTypeId="0x01010200DB7FCEDBF720E842BCF98CF990A36209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11ABBA5-7BAE-4D3B-B3DA-EB38BC15F2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4A5CA6-D879-4BD6-A94C-713836FBB953}">
  <ds:schemaRefs>
    <ds:schemaRef ds:uri="5ed1d950-fdc4-48f8-b963-d5f8558599d9"/>
    <ds:schemaRef ds:uri="9253c88c-d550-4ff1-afdc-d5dc691f60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microsoft.com/sharepoint/v3/fields"/>
    <ds:schemaRef ds:uri="http://schemas.microsoft.com/sharepoint/v4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956BF1B-D946-4BDE-ADB9-8EFC5CE6475D}">
  <ds:schemaRefs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5ed1d950-fdc4-48f8-b963-d5f8558599d9"/>
    <ds:schemaRef ds:uri="9253c88c-d550-4ff1-afdc-d5dc691f60b0"/>
    <ds:schemaRef ds:uri="http://schemas.microsoft.com/sharepoint/v4"/>
    <ds:schemaRef ds:uri="http://schemas.microsoft.com/office/2006/metadata/properties"/>
    <ds:schemaRef ds:uri="http://schemas.microsoft.com/sharepoint/v3/fields"/>
    <ds:schemaRef ds:uri="http://schemas.microsoft.com/sharepoint/v3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A16BD7A-5019-45BB-B7DA-83C35489BD09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4970D1A1-C71C-4D34-A209-00BB01367535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9306</TotalTime>
  <Words>1442</Words>
  <Application>Microsoft Office PowerPoint</Application>
  <PresentationFormat>Widescreen</PresentationFormat>
  <Paragraphs>162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BlinkMacSystemFont</vt:lpstr>
      <vt:lpstr>Calibri</vt:lpstr>
      <vt:lpstr>Poppins</vt:lpstr>
      <vt:lpstr>Poppins SemiBold</vt:lpstr>
      <vt:lpstr>Te Whatu Ora</vt:lpstr>
      <vt:lpstr>Integrating physiotherapy into a primary care practice</vt:lpstr>
      <vt:lpstr>Overview</vt:lpstr>
      <vt:lpstr>PowerPoint Presentation</vt:lpstr>
      <vt:lpstr>Timeline</vt:lpstr>
      <vt:lpstr>Te Nīkau Health Centre</vt:lpstr>
      <vt:lpstr>Patient Journey</vt:lpstr>
      <vt:lpstr>Equity Measures</vt:lpstr>
      <vt:lpstr>PowerPoint Presentation</vt:lpstr>
      <vt:lpstr>Musculoskeletal Expertise</vt:lpstr>
      <vt:lpstr>Improved Wait Time? Yes and No</vt:lpstr>
      <vt:lpstr>Ethnicity of patients with musculoskeletal conditions</vt:lpstr>
      <vt:lpstr>PowerPoint Presentation</vt:lpstr>
      <vt:lpstr>Primary Care Caseload</vt:lpstr>
      <vt:lpstr>Allied Health Worldview</vt:lpstr>
      <vt:lpstr>PowerPoint Presentation</vt:lpstr>
      <vt:lpstr>Benefits to the profession</vt:lpstr>
      <vt:lpstr>PowerPoint Presentation</vt:lpstr>
      <vt:lpstr>Setting things up</vt:lpstr>
      <vt:lpstr>The key to success</vt:lpstr>
      <vt:lpstr>Shared learnings</vt:lpstr>
      <vt:lpstr>PowerPoint Presentation</vt:lpstr>
      <vt:lpstr>References</vt:lpstr>
    </vt:vector>
  </TitlesOfParts>
  <Company>Ministry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page  option one</dc:title>
  <dc:creator>Nicole Adams</dc:creator>
  <cp:lastModifiedBy>Ingrid Busby</cp:lastModifiedBy>
  <cp:revision>10</cp:revision>
  <dcterms:created xsi:type="dcterms:W3CDTF">2023-11-30T01:26:59Z</dcterms:created>
  <dcterms:modified xsi:type="dcterms:W3CDTF">2025-08-25T02:21:53Z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0x01010200DB7FCEDBF720E842BCF98CF990A36209002F9283702569BD408B876402EED2E7B0</vt:lpwstr>
  </property>
  <property fmtid="{D5CDD505-2E9C-101B-9397-08002B2CF9AE}" pid="3" name="_dlc_DocIdItemGuid">
    <vt:lpwstr>d90168c5-c014-423e-aaf9-338e4bb67191</vt:lpwstr>
  </property>
  <property fmtid="{D5CDD505-2E9C-101B-9397-08002B2CF9AE}" pid="4" name="HNZLocation">
    <vt:lpwstr/>
  </property>
  <property fmtid="{D5CDD505-2E9C-101B-9397-08002B2CF9AE}" pid="5" name="TaxKeyword">
    <vt:lpwstr/>
  </property>
  <property fmtid="{D5CDD505-2E9C-101B-9397-08002B2CF9AE}" pid="6" name="lcf76f155ced4ddcb4097134ff3c332f">
    <vt:lpwstr/>
  </property>
  <property fmtid="{D5CDD505-2E9C-101B-9397-08002B2CF9AE}" pid="7" name="MediaServiceImageTags">
    <vt:lpwstr/>
  </property>
  <property fmtid="{D5CDD505-2E9C-101B-9397-08002B2CF9AE}" pid="8" name="HNZTeam">
    <vt:lpwstr/>
  </property>
  <property fmtid="{D5CDD505-2E9C-101B-9397-08002B2CF9AE}" pid="9" name="HNZImageCategory">
    <vt:lpwstr/>
  </property>
  <property fmtid="{D5CDD505-2E9C-101B-9397-08002B2CF9AE}" pid="10" name="TaxKeywordTaxHTField">
    <vt:lpwstr/>
  </property>
  <property fmtid="{D5CDD505-2E9C-101B-9397-08002B2CF9AE}" pid="11" name="HNZImageLicenceType">
    <vt:lpwstr/>
  </property>
</Properties>
</file>