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6" r:id="rId5"/>
    <p:sldId id="257" r:id="rId6"/>
    <p:sldId id="270" r:id="rId7"/>
    <p:sldId id="273" r:id="rId8"/>
    <p:sldId id="268" r:id="rId9"/>
    <p:sldId id="269" r:id="rId10"/>
    <p:sldId id="271" r:id="rId11"/>
    <p:sldId id="258" r:id="rId12"/>
    <p:sldId id="259" r:id="rId13"/>
    <p:sldId id="260" r:id="rId14"/>
    <p:sldId id="261" r:id="rId15"/>
    <p:sldId id="262" r:id="rId16"/>
    <p:sldId id="263" r:id="rId17"/>
    <p:sldId id="264" r:id="rId18"/>
    <p:sldId id="272" r:id="rId19"/>
    <p:sldId id="265" r:id="rId20"/>
    <p:sldId id="266" r:id="rId21"/>
    <p:sldId id="26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8EF"/>
    <a:srgbClr val="71C043"/>
    <a:srgbClr val="1F90C3"/>
    <a:srgbClr val="15608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86A541-0564-4423-B61C-E6CBE0F58955}" v="205" dt="2025-05-20T07:37:19.6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6610" autoAdjust="0"/>
  </p:normalViewPr>
  <p:slideViewPr>
    <p:cSldViewPr snapToGrid="0">
      <p:cViewPr varScale="1">
        <p:scale>
          <a:sx n="58" d="100"/>
          <a:sy n="58" d="100"/>
        </p:scale>
        <p:origin x="141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96955A-58C9-4582-BAE2-D4EFB2CB356D}" type="doc">
      <dgm:prSet loTypeId="urn:microsoft.com/office/officeart/2005/8/layout/cycle4" loCatId="relationship" qsTypeId="urn:microsoft.com/office/officeart/2005/8/quickstyle/simple1" qsCatId="simple" csTypeId="urn:microsoft.com/office/officeart/2005/8/colors/accent1_2" csCatId="accent1" phldr="1"/>
      <dgm:spPr/>
      <dgm:t>
        <a:bodyPr/>
        <a:lstStyle/>
        <a:p>
          <a:endParaRPr lang="en-NZ"/>
        </a:p>
      </dgm:t>
    </dgm:pt>
    <dgm:pt modelId="{6AC28FD8-7F93-4180-A27B-5704F5841B65}">
      <dgm:prSet phldrT="[Text]" custT="1"/>
      <dgm:spPr>
        <a:solidFill>
          <a:srgbClr val="FFFFFF">
            <a:alpha val="60000"/>
          </a:srgbClr>
        </a:solidFill>
      </dgm:spPr>
      <dgm:t>
        <a:bodyPr/>
        <a:lstStyle/>
        <a:p>
          <a:r>
            <a:rPr lang="en-NZ" sz="2800" b="1" dirty="0">
              <a:solidFill>
                <a:sysClr val="windowText" lastClr="000000"/>
              </a:solidFill>
              <a:latin typeface="Abadi Extra Light"/>
            </a:rPr>
            <a:t>Expand your perspective</a:t>
          </a:r>
        </a:p>
      </dgm:t>
    </dgm:pt>
    <dgm:pt modelId="{A3428604-C04E-4E5B-92DD-AE68EDE20421}" type="parTrans" cxnId="{422D3BD0-97DC-4C1E-AFC1-6A8FFF930C28}">
      <dgm:prSet/>
      <dgm:spPr/>
      <dgm:t>
        <a:bodyPr/>
        <a:lstStyle/>
        <a:p>
          <a:endParaRPr lang="en-NZ"/>
        </a:p>
      </dgm:t>
    </dgm:pt>
    <dgm:pt modelId="{FFD5C8F5-2B0A-4871-9EE2-24472DA37E9B}" type="sibTrans" cxnId="{422D3BD0-97DC-4C1E-AFC1-6A8FFF930C28}">
      <dgm:prSet/>
      <dgm:spPr/>
      <dgm:t>
        <a:bodyPr/>
        <a:lstStyle/>
        <a:p>
          <a:endParaRPr lang="en-NZ"/>
        </a:p>
      </dgm:t>
    </dgm:pt>
    <dgm:pt modelId="{D2E02E3D-E318-4B17-BCDA-CBBEE686349A}">
      <dgm:prSet phldrT="[Text]" custT="1"/>
      <dgm:spPr>
        <a:solidFill>
          <a:srgbClr val="FFFFFF">
            <a:alpha val="60000"/>
          </a:srgbClr>
        </a:solidFill>
      </dgm:spPr>
      <dgm:t>
        <a:bodyPr/>
        <a:lstStyle/>
        <a:p>
          <a:r>
            <a:rPr lang="en-NZ" sz="2800" b="1" dirty="0">
              <a:solidFill>
                <a:schemeClr val="tx1"/>
              </a:solidFill>
              <a:latin typeface="Abadi Extra Light"/>
            </a:rPr>
            <a:t>Challenge assumptions</a:t>
          </a:r>
        </a:p>
      </dgm:t>
    </dgm:pt>
    <dgm:pt modelId="{1EEA067C-6A79-4172-84C4-ADB0061CF76C}" type="parTrans" cxnId="{864A3119-785F-4DA7-8056-1B8A93509774}">
      <dgm:prSet/>
      <dgm:spPr/>
      <dgm:t>
        <a:bodyPr/>
        <a:lstStyle/>
        <a:p>
          <a:endParaRPr lang="en-NZ"/>
        </a:p>
      </dgm:t>
    </dgm:pt>
    <dgm:pt modelId="{0959B965-54FF-468F-9E97-96FE27CC494B}" type="sibTrans" cxnId="{864A3119-785F-4DA7-8056-1B8A93509774}">
      <dgm:prSet/>
      <dgm:spPr/>
      <dgm:t>
        <a:bodyPr/>
        <a:lstStyle/>
        <a:p>
          <a:endParaRPr lang="en-NZ"/>
        </a:p>
      </dgm:t>
    </dgm:pt>
    <dgm:pt modelId="{EAE89B3B-B0C5-4A6F-8102-761EEA9422CE}">
      <dgm:prSet phldrT="[Text]" custT="1"/>
      <dgm:spPr>
        <a:solidFill>
          <a:srgbClr val="FFFFFF">
            <a:alpha val="60000"/>
          </a:srgbClr>
        </a:solidFill>
      </dgm:spPr>
      <dgm:t>
        <a:bodyPr/>
        <a:lstStyle/>
        <a:p>
          <a:r>
            <a:rPr lang="en-NZ" sz="2800" b="1" dirty="0">
              <a:solidFill>
                <a:schemeClr val="tx1"/>
              </a:solidFill>
            </a:rPr>
            <a:t>Think systemically</a:t>
          </a:r>
        </a:p>
      </dgm:t>
    </dgm:pt>
    <dgm:pt modelId="{D67251C0-B0E5-4A10-A268-2F17DE63308A}" type="parTrans" cxnId="{569685E3-5158-4B4F-BAEA-1D36836BAC90}">
      <dgm:prSet/>
      <dgm:spPr/>
      <dgm:t>
        <a:bodyPr/>
        <a:lstStyle/>
        <a:p>
          <a:endParaRPr lang="en-NZ"/>
        </a:p>
      </dgm:t>
    </dgm:pt>
    <dgm:pt modelId="{2A18DE17-E25A-4B11-AB24-02F7BF08E081}" type="sibTrans" cxnId="{569685E3-5158-4B4F-BAEA-1D36836BAC90}">
      <dgm:prSet/>
      <dgm:spPr/>
      <dgm:t>
        <a:bodyPr/>
        <a:lstStyle/>
        <a:p>
          <a:endParaRPr lang="en-NZ"/>
        </a:p>
      </dgm:t>
    </dgm:pt>
    <dgm:pt modelId="{EEC6A51C-3C5C-43D1-99A8-FE27BFDAB49B}">
      <dgm:prSet phldrT="[Text]" custT="1"/>
      <dgm:spPr>
        <a:solidFill>
          <a:srgbClr val="FFFFFF">
            <a:alpha val="60000"/>
          </a:srgbClr>
        </a:solidFill>
      </dgm:spPr>
      <dgm:t>
        <a:bodyPr/>
        <a:lstStyle/>
        <a:p>
          <a:r>
            <a:rPr lang="en-NZ" sz="2800" b="1" dirty="0">
              <a:solidFill>
                <a:schemeClr val="tx1"/>
              </a:solidFill>
              <a:latin typeface="Abadi Extra Light"/>
            </a:rPr>
            <a:t>Focus on the future</a:t>
          </a:r>
        </a:p>
      </dgm:t>
    </dgm:pt>
    <dgm:pt modelId="{5CFB6961-8ABA-4833-A9BB-1EB71071A551}" type="parTrans" cxnId="{1FD8C045-8268-4A96-9FC9-7B7CC6344C1E}">
      <dgm:prSet/>
      <dgm:spPr/>
      <dgm:t>
        <a:bodyPr/>
        <a:lstStyle/>
        <a:p>
          <a:endParaRPr lang="en-NZ"/>
        </a:p>
      </dgm:t>
    </dgm:pt>
    <dgm:pt modelId="{159F3440-76DA-4895-AEC1-8EC73B1A59D5}" type="sibTrans" cxnId="{1FD8C045-8268-4A96-9FC9-7B7CC6344C1E}">
      <dgm:prSet/>
      <dgm:spPr/>
      <dgm:t>
        <a:bodyPr/>
        <a:lstStyle/>
        <a:p>
          <a:endParaRPr lang="en-NZ"/>
        </a:p>
      </dgm:t>
    </dgm:pt>
    <dgm:pt modelId="{24699CCC-62EC-49E9-B7FE-FEF172F504E4}" type="pres">
      <dgm:prSet presAssocID="{2D96955A-58C9-4582-BAE2-D4EFB2CB356D}" presName="cycleMatrixDiagram" presStyleCnt="0">
        <dgm:presLayoutVars>
          <dgm:chMax val="1"/>
          <dgm:dir/>
          <dgm:animLvl val="lvl"/>
          <dgm:resizeHandles val="exact"/>
        </dgm:presLayoutVars>
      </dgm:prSet>
      <dgm:spPr/>
    </dgm:pt>
    <dgm:pt modelId="{821E2F42-C0AB-4BA2-926B-7DDD30A0F5B9}" type="pres">
      <dgm:prSet presAssocID="{2D96955A-58C9-4582-BAE2-D4EFB2CB356D}" presName="children" presStyleCnt="0"/>
      <dgm:spPr/>
    </dgm:pt>
    <dgm:pt modelId="{BBE4D4C8-099C-40EE-8069-961D735147BF}" type="pres">
      <dgm:prSet presAssocID="{2D96955A-58C9-4582-BAE2-D4EFB2CB356D}" presName="childPlaceholder" presStyleCnt="0"/>
      <dgm:spPr/>
    </dgm:pt>
    <dgm:pt modelId="{9C160E43-B544-47C8-BAD9-EDCD26EBC531}" type="pres">
      <dgm:prSet presAssocID="{2D96955A-58C9-4582-BAE2-D4EFB2CB356D}" presName="circle" presStyleCnt="0"/>
      <dgm:spPr/>
    </dgm:pt>
    <dgm:pt modelId="{8876DF8D-D04D-41C1-AB18-630E7F57C290}" type="pres">
      <dgm:prSet presAssocID="{2D96955A-58C9-4582-BAE2-D4EFB2CB356D}" presName="quadrant1" presStyleLbl="node1" presStyleIdx="0" presStyleCnt="4">
        <dgm:presLayoutVars>
          <dgm:chMax val="1"/>
          <dgm:bulletEnabled val="1"/>
        </dgm:presLayoutVars>
      </dgm:prSet>
      <dgm:spPr/>
    </dgm:pt>
    <dgm:pt modelId="{4EFDD177-5C42-4D31-BE83-EA29C8C203BD}" type="pres">
      <dgm:prSet presAssocID="{2D96955A-58C9-4582-BAE2-D4EFB2CB356D}" presName="quadrant2" presStyleLbl="node1" presStyleIdx="1" presStyleCnt="4">
        <dgm:presLayoutVars>
          <dgm:chMax val="1"/>
          <dgm:bulletEnabled val="1"/>
        </dgm:presLayoutVars>
      </dgm:prSet>
      <dgm:spPr/>
    </dgm:pt>
    <dgm:pt modelId="{5D420A5B-86E0-46A6-AC9D-96F931A088E4}" type="pres">
      <dgm:prSet presAssocID="{2D96955A-58C9-4582-BAE2-D4EFB2CB356D}" presName="quadrant3" presStyleLbl="node1" presStyleIdx="2" presStyleCnt="4">
        <dgm:presLayoutVars>
          <dgm:chMax val="1"/>
          <dgm:bulletEnabled val="1"/>
        </dgm:presLayoutVars>
      </dgm:prSet>
      <dgm:spPr/>
    </dgm:pt>
    <dgm:pt modelId="{2531A336-723B-41B5-9103-3E4EF983D4B7}" type="pres">
      <dgm:prSet presAssocID="{2D96955A-58C9-4582-BAE2-D4EFB2CB356D}" presName="quadrant4" presStyleLbl="node1" presStyleIdx="3" presStyleCnt="4">
        <dgm:presLayoutVars>
          <dgm:chMax val="1"/>
          <dgm:bulletEnabled val="1"/>
        </dgm:presLayoutVars>
      </dgm:prSet>
      <dgm:spPr/>
    </dgm:pt>
    <dgm:pt modelId="{E806C486-B714-4AB5-9C6A-A59007BCAB0F}" type="pres">
      <dgm:prSet presAssocID="{2D96955A-58C9-4582-BAE2-D4EFB2CB356D}" presName="quadrantPlaceholder" presStyleCnt="0"/>
      <dgm:spPr/>
    </dgm:pt>
    <dgm:pt modelId="{91F7CBB2-7939-4656-94D4-87A949AF9885}" type="pres">
      <dgm:prSet presAssocID="{2D96955A-58C9-4582-BAE2-D4EFB2CB356D}" presName="center1" presStyleLbl="fgShp" presStyleIdx="0" presStyleCnt="2"/>
      <dgm:spPr/>
    </dgm:pt>
    <dgm:pt modelId="{206F642A-EE6B-401A-AB82-7AE9A29C3B46}" type="pres">
      <dgm:prSet presAssocID="{2D96955A-58C9-4582-BAE2-D4EFB2CB356D}" presName="center2" presStyleLbl="fgShp" presStyleIdx="1" presStyleCnt="2"/>
      <dgm:spPr/>
    </dgm:pt>
  </dgm:ptLst>
  <dgm:cxnLst>
    <dgm:cxn modelId="{DB0FAF06-9B19-4341-9BB9-6A247AE78642}" type="presOf" srcId="{EEC6A51C-3C5C-43D1-99A8-FE27BFDAB49B}" destId="{2531A336-723B-41B5-9103-3E4EF983D4B7}" srcOrd="0" destOrd="0" presId="urn:microsoft.com/office/officeart/2005/8/layout/cycle4"/>
    <dgm:cxn modelId="{0BE11E0B-468B-404B-8D90-E330DF2EA445}" type="presOf" srcId="{EAE89B3B-B0C5-4A6F-8102-761EEA9422CE}" destId="{5D420A5B-86E0-46A6-AC9D-96F931A088E4}" srcOrd="0" destOrd="0" presId="urn:microsoft.com/office/officeart/2005/8/layout/cycle4"/>
    <dgm:cxn modelId="{864A3119-785F-4DA7-8056-1B8A93509774}" srcId="{2D96955A-58C9-4582-BAE2-D4EFB2CB356D}" destId="{D2E02E3D-E318-4B17-BCDA-CBBEE686349A}" srcOrd="1" destOrd="0" parTransId="{1EEA067C-6A79-4172-84C4-ADB0061CF76C}" sibTransId="{0959B965-54FF-468F-9E97-96FE27CC494B}"/>
    <dgm:cxn modelId="{03DC583A-15C3-46E9-A398-DBB6B03D6E38}" type="presOf" srcId="{2D96955A-58C9-4582-BAE2-D4EFB2CB356D}" destId="{24699CCC-62EC-49E9-B7FE-FEF172F504E4}" srcOrd="0" destOrd="0" presId="urn:microsoft.com/office/officeart/2005/8/layout/cycle4"/>
    <dgm:cxn modelId="{1FD8C045-8268-4A96-9FC9-7B7CC6344C1E}" srcId="{2D96955A-58C9-4582-BAE2-D4EFB2CB356D}" destId="{EEC6A51C-3C5C-43D1-99A8-FE27BFDAB49B}" srcOrd="3" destOrd="0" parTransId="{5CFB6961-8ABA-4833-A9BB-1EB71071A551}" sibTransId="{159F3440-76DA-4895-AEC1-8EC73B1A59D5}"/>
    <dgm:cxn modelId="{90277367-2BDF-4D4A-87F4-9BB8CFEFB29A}" type="presOf" srcId="{6AC28FD8-7F93-4180-A27B-5704F5841B65}" destId="{8876DF8D-D04D-41C1-AB18-630E7F57C290}" srcOrd="0" destOrd="0" presId="urn:microsoft.com/office/officeart/2005/8/layout/cycle4"/>
    <dgm:cxn modelId="{6038B94E-F83E-4DAC-95AE-667EEA2CDF55}" type="presOf" srcId="{D2E02E3D-E318-4B17-BCDA-CBBEE686349A}" destId="{4EFDD177-5C42-4D31-BE83-EA29C8C203BD}" srcOrd="0" destOrd="0" presId="urn:microsoft.com/office/officeart/2005/8/layout/cycle4"/>
    <dgm:cxn modelId="{422D3BD0-97DC-4C1E-AFC1-6A8FFF930C28}" srcId="{2D96955A-58C9-4582-BAE2-D4EFB2CB356D}" destId="{6AC28FD8-7F93-4180-A27B-5704F5841B65}" srcOrd="0" destOrd="0" parTransId="{A3428604-C04E-4E5B-92DD-AE68EDE20421}" sibTransId="{FFD5C8F5-2B0A-4871-9EE2-24472DA37E9B}"/>
    <dgm:cxn modelId="{569685E3-5158-4B4F-BAEA-1D36836BAC90}" srcId="{2D96955A-58C9-4582-BAE2-D4EFB2CB356D}" destId="{EAE89B3B-B0C5-4A6F-8102-761EEA9422CE}" srcOrd="2" destOrd="0" parTransId="{D67251C0-B0E5-4A10-A268-2F17DE63308A}" sibTransId="{2A18DE17-E25A-4B11-AB24-02F7BF08E081}"/>
    <dgm:cxn modelId="{ECA54821-90EF-4ABD-B9EE-CBC5D7654513}" type="presParOf" srcId="{24699CCC-62EC-49E9-B7FE-FEF172F504E4}" destId="{821E2F42-C0AB-4BA2-926B-7DDD30A0F5B9}" srcOrd="0" destOrd="0" presId="urn:microsoft.com/office/officeart/2005/8/layout/cycle4"/>
    <dgm:cxn modelId="{EE5F45FF-3370-4DAE-BD6A-80E5C242B016}" type="presParOf" srcId="{821E2F42-C0AB-4BA2-926B-7DDD30A0F5B9}" destId="{BBE4D4C8-099C-40EE-8069-961D735147BF}" srcOrd="0" destOrd="0" presId="urn:microsoft.com/office/officeart/2005/8/layout/cycle4"/>
    <dgm:cxn modelId="{3E9C16AB-1188-4B69-82D2-7C41C9EF6DE7}" type="presParOf" srcId="{24699CCC-62EC-49E9-B7FE-FEF172F504E4}" destId="{9C160E43-B544-47C8-BAD9-EDCD26EBC531}" srcOrd="1" destOrd="0" presId="urn:microsoft.com/office/officeart/2005/8/layout/cycle4"/>
    <dgm:cxn modelId="{95B3B650-E52D-4631-92F1-63D884073369}" type="presParOf" srcId="{9C160E43-B544-47C8-BAD9-EDCD26EBC531}" destId="{8876DF8D-D04D-41C1-AB18-630E7F57C290}" srcOrd="0" destOrd="0" presId="urn:microsoft.com/office/officeart/2005/8/layout/cycle4"/>
    <dgm:cxn modelId="{B7DB9B8D-BDD7-4338-AACD-5C71CCB7118A}" type="presParOf" srcId="{9C160E43-B544-47C8-BAD9-EDCD26EBC531}" destId="{4EFDD177-5C42-4D31-BE83-EA29C8C203BD}" srcOrd="1" destOrd="0" presId="urn:microsoft.com/office/officeart/2005/8/layout/cycle4"/>
    <dgm:cxn modelId="{74E1F72E-DEE9-47E8-B821-2CFA699EFE22}" type="presParOf" srcId="{9C160E43-B544-47C8-BAD9-EDCD26EBC531}" destId="{5D420A5B-86E0-46A6-AC9D-96F931A088E4}" srcOrd="2" destOrd="0" presId="urn:microsoft.com/office/officeart/2005/8/layout/cycle4"/>
    <dgm:cxn modelId="{D211D3AF-085D-40A8-9C45-793022351FE4}" type="presParOf" srcId="{9C160E43-B544-47C8-BAD9-EDCD26EBC531}" destId="{2531A336-723B-41B5-9103-3E4EF983D4B7}" srcOrd="3" destOrd="0" presId="urn:microsoft.com/office/officeart/2005/8/layout/cycle4"/>
    <dgm:cxn modelId="{2316A44B-F137-4DE8-91E6-992FC2993AED}" type="presParOf" srcId="{9C160E43-B544-47C8-BAD9-EDCD26EBC531}" destId="{E806C486-B714-4AB5-9C6A-A59007BCAB0F}" srcOrd="4" destOrd="0" presId="urn:microsoft.com/office/officeart/2005/8/layout/cycle4"/>
    <dgm:cxn modelId="{9B8283EA-9658-4404-9C89-0B13EF2A0F03}" type="presParOf" srcId="{24699CCC-62EC-49E9-B7FE-FEF172F504E4}" destId="{91F7CBB2-7939-4656-94D4-87A949AF9885}" srcOrd="2" destOrd="0" presId="urn:microsoft.com/office/officeart/2005/8/layout/cycle4"/>
    <dgm:cxn modelId="{F2A3A92D-6BF6-43F6-A5E5-FE031B9959AD}" type="presParOf" srcId="{24699CCC-62EC-49E9-B7FE-FEF172F504E4}" destId="{206F642A-EE6B-401A-AB82-7AE9A29C3B46}" srcOrd="3" destOrd="0" presId="urn:microsoft.com/office/officeart/2005/8/layout/cycle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76DF8D-D04D-41C1-AB18-630E7F57C290}">
      <dsp:nvSpPr>
        <dsp:cNvPr id="0" name=""/>
        <dsp:cNvSpPr/>
      </dsp:nvSpPr>
      <dsp:spPr>
        <a:xfrm>
          <a:off x="3000720" y="423113"/>
          <a:ext cx="3214176" cy="3214176"/>
        </a:xfrm>
        <a:prstGeom prst="pieWedge">
          <a:avLst/>
        </a:prstGeom>
        <a:solidFill>
          <a:srgbClr val="FFFFFF">
            <a:alpha val="6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NZ" sz="2800" b="1" kern="1200" dirty="0">
              <a:solidFill>
                <a:sysClr val="windowText" lastClr="000000"/>
              </a:solidFill>
              <a:latin typeface="Abadi Extra Light"/>
            </a:rPr>
            <a:t>Expand your perspective</a:t>
          </a:r>
        </a:p>
      </dsp:txBody>
      <dsp:txXfrm>
        <a:off x="3942130" y="1364523"/>
        <a:ext cx="2272766" cy="2272766"/>
      </dsp:txXfrm>
    </dsp:sp>
    <dsp:sp modelId="{4EFDD177-5C42-4D31-BE83-EA29C8C203BD}">
      <dsp:nvSpPr>
        <dsp:cNvPr id="0" name=""/>
        <dsp:cNvSpPr/>
      </dsp:nvSpPr>
      <dsp:spPr>
        <a:xfrm rot="5400000">
          <a:off x="6363357" y="423113"/>
          <a:ext cx="3214176" cy="3214176"/>
        </a:xfrm>
        <a:prstGeom prst="pieWedge">
          <a:avLst/>
        </a:prstGeom>
        <a:solidFill>
          <a:srgbClr val="FFFFFF">
            <a:alpha val="6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NZ" sz="2800" b="1" kern="1200" dirty="0">
              <a:solidFill>
                <a:schemeClr val="tx1"/>
              </a:solidFill>
              <a:latin typeface="Abadi Extra Light"/>
            </a:rPr>
            <a:t>Challenge assumptions</a:t>
          </a:r>
        </a:p>
      </dsp:txBody>
      <dsp:txXfrm rot="-5400000">
        <a:off x="6363357" y="1364523"/>
        <a:ext cx="2272766" cy="2272766"/>
      </dsp:txXfrm>
    </dsp:sp>
    <dsp:sp modelId="{5D420A5B-86E0-46A6-AC9D-96F931A088E4}">
      <dsp:nvSpPr>
        <dsp:cNvPr id="0" name=""/>
        <dsp:cNvSpPr/>
      </dsp:nvSpPr>
      <dsp:spPr>
        <a:xfrm rot="10800000">
          <a:off x="6363357" y="3785750"/>
          <a:ext cx="3214176" cy="3214176"/>
        </a:xfrm>
        <a:prstGeom prst="pieWedge">
          <a:avLst/>
        </a:prstGeom>
        <a:solidFill>
          <a:srgbClr val="FFFFFF">
            <a:alpha val="6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NZ" sz="2800" b="1" kern="1200" dirty="0">
              <a:solidFill>
                <a:schemeClr val="tx1"/>
              </a:solidFill>
            </a:rPr>
            <a:t>Think systemically</a:t>
          </a:r>
        </a:p>
      </dsp:txBody>
      <dsp:txXfrm rot="10800000">
        <a:off x="6363357" y="3785750"/>
        <a:ext cx="2272766" cy="2272766"/>
      </dsp:txXfrm>
    </dsp:sp>
    <dsp:sp modelId="{2531A336-723B-41B5-9103-3E4EF983D4B7}">
      <dsp:nvSpPr>
        <dsp:cNvPr id="0" name=""/>
        <dsp:cNvSpPr/>
      </dsp:nvSpPr>
      <dsp:spPr>
        <a:xfrm rot="16200000">
          <a:off x="3000720" y="3785750"/>
          <a:ext cx="3214176" cy="3214176"/>
        </a:xfrm>
        <a:prstGeom prst="pieWedge">
          <a:avLst/>
        </a:prstGeom>
        <a:solidFill>
          <a:srgbClr val="FFFFFF">
            <a:alpha val="6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NZ" sz="2800" b="1" kern="1200" dirty="0">
              <a:solidFill>
                <a:schemeClr val="tx1"/>
              </a:solidFill>
              <a:latin typeface="Abadi Extra Light"/>
            </a:rPr>
            <a:t>Focus on the future</a:t>
          </a:r>
        </a:p>
      </dsp:txBody>
      <dsp:txXfrm rot="5400000">
        <a:off x="3942130" y="3785750"/>
        <a:ext cx="2272766" cy="2272766"/>
      </dsp:txXfrm>
    </dsp:sp>
    <dsp:sp modelId="{91F7CBB2-7939-4656-94D4-87A949AF9885}">
      <dsp:nvSpPr>
        <dsp:cNvPr id="0" name=""/>
        <dsp:cNvSpPr/>
      </dsp:nvSpPr>
      <dsp:spPr>
        <a:xfrm>
          <a:off x="5734255" y="3043446"/>
          <a:ext cx="1109744" cy="964995"/>
        </a:xfrm>
        <a:prstGeom prst="circularArrow">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06F642A-EE6B-401A-AB82-7AE9A29C3B46}">
      <dsp:nvSpPr>
        <dsp:cNvPr id="0" name=""/>
        <dsp:cNvSpPr/>
      </dsp:nvSpPr>
      <dsp:spPr>
        <a:xfrm rot="10800000">
          <a:off x="5734255" y="3414598"/>
          <a:ext cx="1109744" cy="964995"/>
        </a:xfrm>
        <a:prstGeom prst="circularArrow">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F01C30-DB73-445B-A8B7-AFAA85DD9397}" type="datetimeFigureOut">
              <a:rPr lang="en-NZ" smtClean="0"/>
              <a:t>1/07/2025</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FEA1F6-C598-42E1-8FB8-6A94DFBA27AB}" type="slidenum">
              <a:rPr lang="en-NZ" smtClean="0"/>
              <a:t>‹#›</a:t>
            </a:fld>
            <a:endParaRPr lang="en-NZ"/>
          </a:p>
        </p:txBody>
      </p:sp>
    </p:spTree>
    <p:extLst>
      <p:ext uri="{BB962C8B-B14F-4D97-AF65-F5344CB8AC3E}">
        <p14:creationId xmlns:p14="http://schemas.microsoft.com/office/powerpoint/2010/main" val="139045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NZ" b="1" dirty="0"/>
              <a:t>Introduction (3 minutes)</a:t>
            </a:r>
          </a:p>
          <a:p>
            <a:pPr>
              <a:buFont typeface="Arial" panose="020B0604020202020204" pitchFamily="34" charset="0"/>
              <a:buChar char="•"/>
            </a:pPr>
            <a:r>
              <a:rPr lang="en-NZ" b="1" dirty="0"/>
              <a:t>Welcome and purpose</a:t>
            </a:r>
            <a:r>
              <a:rPr lang="en-NZ" dirty="0"/>
              <a:t>: Equipping professional leaders with tools to translate strategic vision into tangible actions</a:t>
            </a:r>
          </a:p>
          <a:p>
            <a:pPr>
              <a:buFont typeface="Arial" panose="020B0604020202020204" pitchFamily="34" charset="0"/>
              <a:buChar char="•"/>
            </a:pPr>
            <a:r>
              <a:rPr lang="en-NZ" b="1" dirty="0"/>
              <a:t>Today's objectives</a:t>
            </a:r>
            <a:r>
              <a:rPr lang="en-NZ" dirty="0"/>
              <a:t>: </a:t>
            </a:r>
          </a:p>
          <a:p>
            <a:pPr marL="742950" lvl="1" indent="-285750">
              <a:buFont typeface="Arial" panose="020B0604020202020204" pitchFamily="34" charset="0"/>
              <a:buChar char="•"/>
            </a:pPr>
            <a:r>
              <a:rPr lang="en-NZ" dirty="0"/>
              <a:t>Understand the strategic landscape of Health NZ</a:t>
            </a:r>
          </a:p>
          <a:p>
            <a:pPr marL="742950" lvl="1" indent="-285750">
              <a:buFont typeface="Arial" panose="020B0604020202020204" pitchFamily="34" charset="0"/>
              <a:buChar char="•"/>
            </a:pPr>
            <a:r>
              <a:rPr lang="en-NZ" dirty="0"/>
              <a:t>Develop strategic thinking capabilities</a:t>
            </a:r>
          </a:p>
          <a:p>
            <a:pPr marL="742950" lvl="1" indent="-285750">
              <a:buFont typeface="Arial" panose="020B0604020202020204" pitchFamily="34" charset="0"/>
              <a:buChar char="•"/>
            </a:pPr>
            <a:r>
              <a:rPr lang="en-NZ" dirty="0"/>
              <a:t>Learn practical frameworks for strategy implementation</a:t>
            </a:r>
          </a:p>
          <a:p>
            <a:pPr marL="742950" lvl="1" indent="-285750">
              <a:buFont typeface="Arial" panose="020B0604020202020204" pitchFamily="34" charset="0"/>
              <a:buChar char="•"/>
            </a:pPr>
            <a:r>
              <a:rPr lang="en-NZ" dirty="0"/>
              <a:t>Connect national strategies to local team actions</a:t>
            </a:r>
          </a:p>
          <a:p>
            <a:pPr marL="742950" lvl="1" indent="-285750">
              <a:buFont typeface="Arial" panose="020B0604020202020204" pitchFamily="34" charset="0"/>
              <a:buChar char="•"/>
            </a:pPr>
            <a:r>
              <a:rPr lang="en-NZ" dirty="0"/>
              <a:t>Create accountability and measurement systems</a:t>
            </a:r>
          </a:p>
          <a:p>
            <a:endParaRPr lang="en-NZ" dirty="0"/>
          </a:p>
        </p:txBody>
      </p:sp>
      <p:sp>
        <p:nvSpPr>
          <p:cNvPr id="4" name="Slide Number Placeholder 3"/>
          <p:cNvSpPr>
            <a:spLocks noGrp="1"/>
          </p:cNvSpPr>
          <p:nvPr>
            <p:ph type="sldNum" sz="quarter" idx="5"/>
          </p:nvPr>
        </p:nvSpPr>
        <p:spPr/>
        <p:txBody>
          <a:bodyPr/>
          <a:lstStyle/>
          <a:p>
            <a:fld id="{50FEA1F6-C598-42E1-8FB8-6A94DFBA27AB}" type="slidenum">
              <a:rPr lang="en-NZ" smtClean="0"/>
              <a:t>1</a:t>
            </a:fld>
            <a:endParaRPr lang="en-NZ"/>
          </a:p>
        </p:txBody>
      </p:sp>
    </p:spTree>
    <p:extLst>
      <p:ext uri="{BB962C8B-B14F-4D97-AF65-F5344CB8AC3E}">
        <p14:creationId xmlns:p14="http://schemas.microsoft.com/office/powerpoint/2010/main" val="269560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NZ" b="1" dirty="0"/>
              <a:t>The Strategic Landscape of Health NZ (5 minutes)</a:t>
            </a:r>
          </a:p>
          <a:p>
            <a:pPr>
              <a:buNone/>
            </a:pPr>
            <a:r>
              <a:rPr lang="en-NZ" b="1" dirty="0"/>
              <a:t>Key Strategic Documents</a:t>
            </a:r>
          </a:p>
          <a:p>
            <a:pPr>
              <a:buFont typeface="Arial" panose="020B0604020202020204" pitchFamily="34" charset="0"/>
              <a:buChar char="•"/>
            </a:pPr>
            <a:r>
              <a:rPr lang="en-NZ" b="1" dirty="0"/>
              <a:t>Pae Ora (Healthy Futures) Act 2022</a:t>
            </a:r>
            <a:r>
              <a:rPr lang="en-NZ" dirty="0"/>
              <a:t> </a:t>
            </a:r>
          </a:p>
          <a:p>
            <a:pPr marL="742950" lvl="1" indent="-285750">
              <a:buFont typeface="Arial" panose="020B0604020202020204" pitchFamily="34" charset="0"/>
              <a:buChar char="•"/>
            </a:pPr>
            <a:r>
              <a:rPr lang="en-NZ" dirty="0"/>
              <a:t>Ministry of Health</a:t>
            </a:r>
          </a:p>
          <a:p>
            <a:pPr marL="742950" lvl="1" indent="-285750">
              <a:buFont typeface="Arial" panose="020B0604020202020204" pitchFamily="34" charset="0"/>
              <a:buChar char="•"/>
            </a:pPr>
            <a:r>
              <a:rPr lang="en-NZ" dirty="0"/>
              <a:t>Foundation for health system transformation</a:t>
            </a:r>
          </a:p>
          <a:p>
            <a:pPr marL="742950" lvl="1" indent="-285750">
              <a:buFont typeface="Arial" panose="020B0604020202020204" pitchFamily="34" charset="0"/>
              <a:buChar char="•"/>
            </a:pPr>
            <a:r>
              <a:rPr lang="en-NZ" dirty="0"/>
              <a:t>Focus on equity, Te </a:t>
            </a:r>
            <a:r>
              <a:rPr lang="en-NZ" dirty="0" err="1"/>
              <a:t>Tiriti</a:t>
            </a:r>
            <a:r>
              <a:rPr lang="en-NZ" dirty="0"/>
              <a:t> o Waitangi principles, and community voice</a:t>
            </a:r>
          </a:p>
          <a:p>
            <a:pPr marL="742950" lvl="1" indent="-285750">
              <a:buFont typeface="Arial" panose="020B0604020202020204" pitchFamily="34" charset="0"/>
              <a:buChar char="•"/>
            </a:pPr>
            <a:r>
              <a:rPr lang="en-NZ" b="0" i="0" dirty="0">
                <a:solidFill>
                  <a:srgbClr val="EEF0FF"/>
                </a:solidFill>
                <a:effectLst/>
                <a:latin typeface="Google Sans"/>
              </a:rPr>
              <a:t>Pae </a:t>
            </a:r>
            <a:r>
              <a:rPr lang="en-NZ" b="0" i="0" dirty="0" err="1">
                <a:solidFill>
                  <a:srgbClr val="EEF0FF"/>
                </a:solidFill>
                <a:effectLst/>
                <a:latin typeface="Google Sans"/>
              </a:rPr>
              <a:t>ora</a:t>
            </a:r>
            <a:r>
              <a:rPr lang="en-NZ" b="0" i="0" dirty="0">
                <a:solidFill>
                  <a:srgbClr val="EEF0FF"/>
                </a:solidFill>
                <a:effectLst/>
                <a:latin typeface="Google Sans"/>
              </a:rPr>
              <a:t> is the overarching vision for a healthy future for all New Zealanders, emphasizing healthy individuals, families, and environments. </a:t>
            </a:r>
            <a:r>
              <a:rPr lang="en-NZ" b="1" dirty="0"/>
              <a:t>Te Pae Tata | Interim New Zealand Health Plan</a:t>
            </a:r>
            <a:r>
              <a:rPr lang="en-NZ" dirty="0"/>
              <a:t> </a:t>
            </a:r>
          </a:p>
          <a:p>
            <a:pPr marL="742950" lvl="1" indent="-285750">
              <a:buFont typeface="Arial" panose="020B0604020202020204" pitchFamily="34" charset="0"/>
              <a:buChar char="•"/>
            </a:pPr>
            <a:r>
              <a:rPr lang="en-NZ" dirty="0"/>
              <a:t>Priority areas: improving equity, embedding Te </a:t>
            </a:r>
            <a:r>
              <a:rPr lang="en-NZ" dirty="0" err="1"/>
              <a:t>Tiriti</a:t>
            </a:r>
            <a:r>
              <a:rPr lang="en-NZ" dirty="0"/>
              <a:t>, developing the workforce, and building a financially sustainable system</a:t>
            </a:r>
          </a:p>
          <a:p>
            <a:pPr marL="742950" lvl="1" indent="-285750">
              <a:buFont typeface="Arial" panose="020B0604020202020204" pitchFamily="34" charset="0"/>
              <a:buChar char="•"/>
            </a:pPr>
            <a:r>
              <a:rPr lang="en-NZ" dirty="0"/>
              <a:t>Six system shifts identified for transformation</a:t>
            </a:r>
          </a:p>
          <a:p>
            <a:pPr marL="742950" lvl="1" indent="-285750">
              <a:buFont typeface="Arial" panose="020B0604020202020204" pitchFamily="34" charset="0"/>
              <a:buChar char="•"/>
            </a:pPr>
            <a:r>
              <a:rPr lang="en-NZ" dirty="0"/>
              <a:t>10 years</a:t>
            </a:r>
          </a:p>
          <a:p>
            <a:endParaRPr lang="en-NZ" dirty="0"/>
          </a:p>
        </p:txBody>
      </p:sp>
      <p:sp>
        <p:nvSpPr>
          <p:cNvPr id="4" name="Slide Number Placeholder 3"/>
          <p:cNvSpPr>
            <a:spLocks noGrp="1"/>
          </p:cNvSpPr>
          <p:nvPr>
            <p:ph type="sldNum" sz="quarter" idx="5"/>
          </p:nvPr>
        </p:nvSpPr>
        <p:spPr/>
        <p:txBody>
          <a:bodyPr/>
          <a:lstStyle/>
          <a:p>
            <a:fld id="{50FEA1F6-C598-42E1-8FB8-6A94DFBA27AB}" type="slidenum">
              <a:rPr lang="en-NZ" smtClean="0"/>
              <a:t>2</a:t>
            </a:fld>
            <a:endParaRPr lang="en-NZ"/>
          </a:p>
        </p:txBody>
      </p:sp>
    </p:spTree>
    <p:extLst>
      <p:ext uri="{BB962C8B-B14F-4D97-AF65-F5344CB8AC3E}">
        <p14:creationId xmlns:p14="http://schemas.microsoft.com/office/powerpoint/2010/main" val="4079592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DD716-7D88-E46C-FA36-AD8E35F0EA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B3EF8F-02A9-EE5B-28A2-498DF25C96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BEDF40-E152-6F25-CE10-24CAAF3B18D0}"/>
              </a:ext>
            </a:extLst>
          </p:cNvPr>
          <p:cNvSpPr>
            <a:spLocks noGrp="1"/>
          </p:cNvSpPr>
          <p:nvPr>
            <p:ph type="body" idx="1"/>
          </p:nvPr>
        </p:nvSpPr>
        <p:spPr/>
        <p:txBody>
          <a:bodyPr/>
          <a:lstStyle/>
          <a:p>
            <a:pPr>
              <a:buNone/>
            </a:pPr>
            <a:r>
              <a:rPr lang="en-NZ" b="1" dirty="0"/>
              <a:t>The Strategic Landscape of Health NZ (5 minutes)</a:t>
            </a:r>
          </a:p>
          <a:p>
            <a:pPr>
              <a:buNone/>
            </a:pPr>
            <a:r>
              <a:rPr lang="en-NZ" b="1" dirty="0"/>
              <a:t>Key Strategic Documents</a:t>
            </a:r>
          </a:p>
          <a:p>
            <a:pPr>
              <a:buFont typeface="Arial" panose="020B0604020202020204" pitchFamily="34" charset="0"/>
              <a:buChar char="•"/>
            </a:pPr>
            <a:r>
              <a:rPr lang="en-NZ" b="1" dirty="0"/>
              <a:t>Government Policy Statement on Health</a:t>
            </a:r>
            <a:endParaRPr lang="en-NZ" dirty="0"/>
          </a:p>
          <a:p>
            <a:pPr marL="742950" lvl="1" indent="-285750">
              <a:buFont typeface="Arial" panose="020B0604020202020204" pitchFamily="34" charset="0"/>
              <a:buChar char="•"/>
            </a:pPr>
            <a:r>
              <a:rPr lang="en-NZ" dirty="0"/>
              <a:t>Ministry of Health</a:t>
            </a:r>
          </a:p>
          <a:p>
            <a:pPr marL="742950" lvl="1" indent="-285750">
              <a:buFont typeface="Arial" panose="020B0604020202020204" pitchFamily="34" charset="0"/>
              <a:buChar char="•"/>
            </a:pPr>
            <a:r>
              <a:rPr lang="en-NZ" b="0" i="0" dirty="0">
                <a:solidFill>
                  <a:srgbClr val="171F1A"/>
                </a:solidFill>
                <a:effectLst/>
                <a:latin typeface="Poppins" panose="00000500000000000000" pitchFamily="2" charset="0"/>
              </a:rPr>
              <a:t>The Government Policy Statement on Health 2024-27 is the public statement of what Government expects the health system to deliver and achieve, and how success will be measured, monitored, and reported. It is also indicative of how funding will be prioritised.</a:t>
            </a:r>
            <a:endParaRPr lang="en-NZ" dirty="0"/>
          </a:p>
          <a:p>
            <a:pPr marL="742950" lvl="1" indent="-285750">
              <a:buFont typeface="Arial" panose="020B0604020202020204" pitchFamily="34" charset="0"/>
              <a:buChar char="•"/>
            </a:pPr>
            <a:r>
              <a:rPr lang="en-NZ" b="0" i="0" dirty="0">
                <a:solidFill>
                  <a:srgbClr val="EEF0FF"/>
                </a:solidFill>
                <a:effectLst/>
                <a:latin typeface="Google Sans"/>
              </a:rPr>
              <a:t>The GPS sets the direction for the health system as a whole and incorporates the Government’s priorities. It sets the expectations for health entities to make sure they are working towards common goals that matter for New Zealanders.</a:t>
            </a:r>
          </a:p>
          <a:p>
            <a:pPr marL="742950" lvl="1" indent="-285750">
              <a:buFont typeface="Arial" panose="020B0604020202020204" pitchFamily="34" charset="0"/>
              <a:buChar char="•"/>
            </a:pPr>
            <a:r>
              <a:rPr lang="en-NZ" b="0" i="0" dirty="0">
                <a:solidFill>
                  <a:srgbClr val="EEF0FF"/>
                </a:solidFill>
                <a:effectLst/>
                <a:latin typeface="Google Sans"/>
              </a:rPr>
              <a:t>Government Policy Statement (GPS) outlines the government's overall goals and priorities for a specific sector, while Ministerial priorities are more focused on the specific responsibilities of a Minister or Ministry within that sector. The GPS ties in with the Health Targets launched by Minister of Health Hon Dr Shane Reti in February 2024. </a:t>
            </a:r>
          </a:p>
          <a:p>
            <a:pPr marL="742950" lvl="1" indent="-285750">
              <a:buFont typeface="Arial" panose="020B0604020202020204" pitchFamily="34" charset="0"/>
              <a:buChar char="•"/>
            </a:pPr>
            <a:r>
              <a:rPr lang="en-NZ" b="0" i="0" dirty="0">
                <a:solidFill>
                  <a:srgbClr val="EEF0FF"/>
                </a:solidFill>
                <a:effectLst/>
                <a:latin typeface="Google Sans"/>
              </a:rPr>
              <a:t>The development of the GPS was informed by insights gained from extensive public consultation undertaken to inform the development of the New Zealand Health Strategy and associated Pae Ora | Healthy Futures strategies last year.</a:t>
            </a:r>
          </a:p>
          <a:p>
            <a:pPr marL="742950" lvl="1" indent="-285750">
              <a:buFont typeface="Arial" panose="020B0604020202020204" pitchFamily="34" charset="0"/>
              <a:buChar char="•"/>
            </a:pPr>
            <a:r>
              <a:rPr lang="en-NZ" b="0" i="0" dirty="0">
                <a:solidFill>
                  <a:srgbClr val="EEF0FF"/>
                </a:solidFill>
                <a:effectLst/>
                <a:latin typeface="Google Sans"/>
              </a:rPr>
              <a:t>The GPS also sets clear parameters for the New Zealand Health Plan, which will be published by Health New Zealand in 2024, and </a:t>
            </a:r>
          </a:p>
          <a:p>
            <a:pPr marL="742950" lvl="1" indent="-285750">
              <a:buFont typeface="Arial" panose="020B0604020202020204" pitchFamily="34" charset="0"/>
              <a:buChar char="•"/>
            </a:pPr>
            <a:r>
              <a:rPr lang="en-NZ" b="0" i="0" dirty="0">
                <a:solidFill>
                  <a:srgbClr val="EEF0FF"/>
                </a:solidFill>
                <a:effectLst/>
                <a:latin typeface="Google Sans"/>
              </a:rPr>
              <a:t>2024-2027</a:t>
            </a:r>
            <a:endParaRPr lang="en-NZ" dirty="0"/>
          </a:p>
          <a:p>
            <a:endParaRPr lang="en-NZ" dirty="0"/>
          </a:p>
        </p:txBody>
      </p:sp>
      <p:sp>
        <p:nvSpPr>
          <p:cNvPr id="4" name="Slide Number Placeholder 3">
            <a:extLst>
              <a:ext uri="{FF2B5EF4-FFF2-40B4-BE49-F238E27FC236}">
                <a16:creationId xmlns:a16="http://schemas.microsoft.com/office/drawing/2014/main" id="{B3C4E179-AF34-B8ED-E71B-6E52073E58A4}"/>
              </a:ext>
            </a:extLst>
          </p:cNvPr>
          <p:cNvSpPr>
            <a:spLocks noGrp="1"/>
          </p:cNvSpPr>
          <p:nvPr>
            <p:ph type="sldNum" sz="quarter" idx="5"/>
          </p:nvPr>
        </p:nvSpPr>
        <p:spPr/>
        <p:txBody>
          <a:bodyPr/>
          <a:lstStyle/>
          <a:p>
            <a:fld id="{50FEA1F6-C598-42E1-8FB8-6A94DFBA27AB}" type="slidenum">
              <a:rPr lang="en-NZ" smtClean="0"/>
              <a:t>3</a:t>
            </a:fld>
            <a:endParaRPr lang="en-NZ"/>
          </a:p>
        </p:txBody>
      </p:sp>
    </p:spTree>
    <p:extLst>
      <p:ext uri="{BB962C8B-B14F-4D97-AF65-F5344CB8AC3E}">
        <p14:creationId xmlns:p14="http://schemas.microsoft.com/office/powerpoint/2010/main" val="2718867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45914-16E9-E909-26F5-CA02CC7C4D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EC23D2-8F65-CA36-3224-3BE12640E0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DF353E-5208-30C3-FA7A-328A6E7F2A5C}"/>
              </a:ext>
            </a:extLst>
          </p:cNvPr>
          <p:cNvSpPr>
            <a:spLocks noGrp="1"/>
          </p:cNvSpPr>
          <p:nvPr>
            <p:ph type="body" idx="1"/>
          </p:nvPr>
        </p:nvSpPr>
        <p:spPr/>
        <p:txBody>
          <a:bodyPr/>
          <a:lstStyle/>
          <a:p>
            <a:pPr>
              <a:buNone/>
            </a:pPr>
            <a:r>
              <a:rPr lang="en-NZ" b="1" dirty="0"/>
              <a:t>The Strategic Landscape of Health NZ (5 minutes)</a:t>
            </a:r>
          </a:p>
          <a:p>
            <a:pPr>
              <a:buNone/>
            </a:pPr>
            <a:r>
              <a:rPr lang="en-NZ" b="1" dirty="0"/>
              <a:t>Key Strategic Documents</a:t>
            </a:r>
          </a:p>
          <a:p>
            <a:pPr>
              <a:buFont typeface="Arial" panose="020B0604020202020204" pitchFamily="34" charset="0"/>
              <a:buChar char="•"/>
            </a:pPr>
            <a:r>
              <a:rPr lang="en-NZ" b="1" dirty="0"/>
              <a:t>Government Policy Statement on Health</a:t>
            </a:r>
            <a:endParaRPr lang="en-NZ" dirty="0"/>
          </a:p>
          <a:p>
            <a:pPr marL="742950" lvl="1" indent="-285750">
              <a:buFont typeface="Arial" panose="020B0604020202020204" pitchFamily="34" charset="0"/>
              <a:buChar char="•"/>
            </a:pPr>
            <a:r>
              <a:rPr lang="en-NZ" dirty="0"/>
              <a:t>Ministry of Health</a:t>
            </a:r>
          </a:p>
          <a:p>
            <a:pPr marL="742950" lvl="1" indent="-285750">
              <a:buFont typeface="Arial" panose="020B0604020202020204" pitchFamily="34" charset="0"/>
              <a:buChar char="•"/>
            </a:pPr>
            <a:r>
              <a:rPr lang="en-NZ" b="0" i="0" dirty="0">
                <a:solidFill>
                  <a:srgbClr val="171F1A"/>
                </a:solidFill>
                <a:effectLst/>
                <a:latin typeface="Poppins" panose="00000500000000000000" pitchFamily="2" charset="0"/>
              </a:rPr>
              <a:t>The Government Policy Statement on Health 2024-27 is the public statement of what Government expects the health system to deliver and achieve, and how success will be measured, monitored, and reported. It is also indicative of how funding will be prioritised.</a:t>
            </a:r>
            <a:endParaRPr lang="en-NZ" dirty="0"/>
          </a:p>
          <a:p>
            <a:pPr marL="742950" lvl="1" indent="-285750">
              <a:buFont typeface="Arial" panose="020B0604020202020204" pitchFamily="34" charset="0"/>
              <a:buChar char="•"/>
            </a:pPr>
            <a:r>
              <a:rPr lang="en-NZ" b="0" i="0" dirty="0">
                <a:solidFill>
                  <a:srgbClr val="EEF0FF"/>
                </a:solidFill>
                <a:effectLst/>
                <a:latin typeface="Google Sans"/>
              </a:rPr>
              <a:t>The GPS sets the direction for the health system as a whole and incorporates the Government’s priorities. It sets the expectations for health entities to make sure they are working towards common goals that matter for New Zealanders.</a:t>
            </a:r>
          </a:p>
          <a:p>
            <a:pPr marL="742950" lvl="1" indent="-285750">
              <a:buFont typeface="Arial" panose="020B0604020202020204" pitchFamily="34" charset="0"/>
              <a:buChar char="•"/>
            </a:pPr>
            <a:r>
              <a:rPr lang="en-NZ" b="0" i="0" dirty="0">
                <a:solidFill>
                  <a:srgbClr val="EEF0FF"/>
                </a:solidFill>
                <a:effectLst/>
                <a:latin typeface="Google Sans"/>
              </a:rPr>
              <a:t>Government Policy Statement (GPS) outlines the government's overall goals and priorities for a specific sector, while Ministerial priorities are more focused on the specific responsibilities of a Minister or Ministry within that sector. The GPS ties in with the Health Targets launched by Minister of Health Hon Dr Shane Reti in February 2024. </a:t>
            </a:r>
          </a:p>
          <a:p>
            <a:pPr marL="742950" lvl="1" indent="-285750">
              <a:buFont typeface="Arial" panose="020B0604020202020204" pitchFamily="34" charset="0"/>
              <a:buChar char="•"/>
            </a:pPr>
            <a:r>
              <a:rPr lang="en-NZ" b="0" i="0" dirty="0">
                <a:solidFill>
                  <a:srgbClr val="EEF0FF"/>
                </a:solidFill>
                <a:effectLst/>
                <a:latin typeface="Google Sans"/>
              </a:rPr>
              <a:t>The development of the GPS was informed by insights gained from extensive public consultation undertaken to inform the development of the New Zealand Health Strategy and associated Pae Ora | Healthy Futures strategies last year.</a:t>
            </a:r>
          </a:p>
          <a:p>
            <a:pPr marL="742950" lvl="1" indent="-285750">
              <a:buFont typeface="Arial" panose="020B0604020202020204" pitchFamily="34" charset="0"/>
              <a:buChar char="•"/>
            </a:pPr>
            <a:r>
              <a:rPr lang="en-NZ" b="0" i="0" dirty="0">
                <a:solidFill>
                  <a:srgbClr val="EEF0FF"/>
                </a:solidFill>
                <a:effectLst/>
                <a:latin typeface="Google Sans"/>
              </a:rPr>
              <a:t>The GPS also sets clear parameters for the New Zealand Health Plan, which will be published by Health New Zealand in 2024, and </a:t>
            </a:r>
          </a:p>
          <a:p>
            <a:pPr marL="742950" lvl="1" indent="-285750">
              <a:buFont typeface="Arial" panose="020B0604020202020204" pitchFamily="34" charset="0"/>
              <a:buChar char="•"/>
            </a:pPr>
            <a:r>
              <a:rPr lang="en-NZ" b="0" i="0" dirty="0">
                <a:solidFill>
                  <a:srgbClr val="EEF0FF"/>
                </a:solidFill>
                <a:effectLst/>
                <a:latin typeface="Google Sans"/>
              </a:rPr>
              <a:t>2024-2027</a:t>
            </a:r>
            <a:endParaRPr lang="en-NZ" dirty="0"/>
          </a:p>
          <a:p>
            <a:endParaRPr lang="en-NZ" dirty="0"/>
          </a:p>
        </p:txBody>
      </p:sp>
      <p:sp>
        <p:nvSpPr>
          <p:cNvPr id="4" name="Slide Number Placeholder 3">
            <a:extLst>
              <a:ext uri="{FF2B5EF4-FFF2-40B4-BE49-F238E27FC236}">
                <a16:creationId xmlns:a16="http://schemas.microsoft.com/office/drawing/2014/main" id="{2A9DBC0C-9F55-7852-866D-E4935D55703D}"/>
              </a:ext>
            </a:extLst>
          </p:cNvPr>
          <p:cNvSpPr>
            <a:spLocks noGrp="1"/>
          </p:cNvSpPr>
          <p:nvPr>
            <p:ph type="sldNum" sz="quarter" idx="5"/>
          </p:nvPr>
        </p:nvSpPr>
        <p:spPr/>
        <p:txBody>
          <a:bodyPr/>
          <a:lstStyle/>
          <a:p>
            <a:fld id="{50FEA1F6-C598-42E1-8FB8-6A94DFBA27AB}" type="slidenum">
              <a:rPr lang="en-NZ" smtClean="0"/>
              <a:t>4</a:t>
            </a:fld>
            <a:endParaRPr lang="en-NZ"/>
          </a:p>
        </p:txBody>
      </p:sp>
    </p:spTree>
    <p:extLst>
      <p:ext uri="{BB962C8B-B14F-4D97-AF65-F5344CB8AC3E}">
        <p14:creationId xmlns:p14="http://schemas.microsoft.com/office/powerpoint/2010/main" val="4025743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3E297-0017-8A54-6E80-9CD004EB2B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2EB435-F068-4AC6-001F-906AB5BA77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4A868D-C58C-1EF8-BC43-9421872D0B73}"/>
              </a:ext>
            </a:extLst>
          </p:cNvPr>
          <p:cNvSpPr>
            <a:spLocks noGrp="1"/>
          </p:cNvSpPr>
          <p:nvPr>
            <p:ph type="body" idx="1"/>
          </p:nvPr>
        </p:nvSpPr>
        <p:spPr/>
        <p:txBody>
          <a:bodyPr/>
          <a:lstStyle/>
          <a:p>
            <a:pPr>
              <a:buNone/>
            </a:pPr>
            <a:r>
              <a:rPr lang="en-NZ" b="1" dirty="0"/>
              <a:t>The Strategic Landscape of Health NZ (5 minutes)</a:t>
            </a:r>
          </a:p>
          <a:p>
            <a:pPr>
              <a:buNone/>
            </a:pPr>
            <a:r>
              <a:rPr lang="en-NZ" b="1" dirty="0"/>
              <a:t>Key Strategic Documents</a:t>
            </a:r>
          </a:p>
          <a:p>
            <a:pPr>
              <a:buFont typeface="Arial" panose="020B0604020202020204" pitchFamily="34" charset="0"/>
              <a:buChar char="•"/>
            </a:pPr>
            <a:r>
              <a:rPr lang="en-NZ" b="1" dirty="0"/>
              <a:t>Te Pae Tata | Interim New Zealand Health Plan</a:t>
            </a:r>
            <a:r>
              <a:rPr lang="en-NZ" dirty="0"/>
              <a:t> </a:t>
            </a:r>
          </a:p>
          <a:p>
            <a:pPr marL="742950" lvl="1" indent="-285750">
              <a:buFont typeface="Arial" panose="020B0604020202020204" pitchFamily="34" charset="0"/>
              <a:buChar char="•"/>
            </a:pPr>
            <a:r>
              <a:rPr lang="en-NZ" b="0" i="0" dirty="0">
                <a:solidFill>
                  <a:srgbClr val="00558C"/>
                </a:solidFill>
                <a:effectLst/>
                <a:latin typeface="Poppins" panose="00000500000000000000" pitchFamily="2" charset="0"/>
              </a:rPr>
              <a:t>Te Pae Tata interim New Zealand Health Plan is the formal document that sets out the first two years of action for Health New Zealand </a:t>
            </a:r>
          </a:p>
          <a:p>
            <a:pPr marL="742950" lvl="1" indent="-285750">
              <a:buFont typeface="Arial" panose="020B0604020202020204" pitchFamily="34" charset="0"/>
              <a:buChar char="•"/>
            </a:pPr>
            <a:r>
              <a:rPr lang="en-NZ" b="0" i="0" dirty="0">
                <a:solidFill>
                  <a:srgbClr val="00558C"/>
                </a:solidFill>
                <a:effectLst/>
                <a:latin typeface="Poppins" panose="00000500000000000000" pitchFamily="2" charset="0"/>
              </a:rPr>
              <a:t>Te Pae Tata outlines the first steps of what we will do differently to build the foundations of a sustainable and affordable, unified health system that better serves all of Aotearoa’s people and communities.</a:t>
            </a:r>
            <a:endParaRPr lang="en-NZ" dirty="0"/>
          </a:p>
          <a:p>
            <a:pPr marL="742950" lvl="1" indent="-285750">
              <a:buFont typeface="Arial" panose="020B0604020202020204" pitchFamily="34" charset="0"/>
              <a:buChar char="•"/>
            </a:pPr>
            <a:r>
              <a:rPr lang="en-NZ" dirty="0"/>
              <a:t>2022-2024</a:t>
            </a:r>
          </a:p>
          <a:p>
            <a:endParaRPr lang="en-NZ" dirty="0"/>
          </a:p>
        </p:txBody>
      </p:sp>
      <p:sp>
        <p:nvSpPr>
          <p:cNvPr id="4" name="Slide Number Placeholder 3">
            <a:extLst>
              <a:ext uri="{FF2B5EF4-FFF2-40B4-BE49-F238E27FC236}">
                <a16:creationId xmlns:a16="http://schemas.microsoft.com/office/drawing/2014/main" id="{5E4BA4FE-7E72-19F8-763E-3E17BB642682}"/>
              </a:ext>
            </a:extLst>
          </p:cNvPr>
          <p:cNvSpPr>
            <a:spLocks noGrp="1"/>
          </p:cNvSpPr>
          <p:nvPr>
            <p:ph type="sldNum" sz="quarter" idx="5"/>
          </p:nvPr>
        </p:nvSpPr>
        <p:spPr/>
        <p:txBody>
          <a:bodyPr/>
          <a:lstStyle/>
          <a:p>
            <a:fld id="{50FEA1F6-C598-42E1-8FB8-6A94DFBA27AB}" type="slidenum">
              <a:rPr lang="en-NZ" smtClean="0"/>
              <a:t>5</a:t>
            </a:fld>
            <a:endParaRPr lang="en-NZ"/>
          </a:p>
        </p:txBody>
      </p:sp>
    </p:spTree>
    <p:extLst>
      <p:ext uri="{BB962C8B-B14F-4D97-AF65-F5344CB8AC3E}">
        <p14:creationId xmlns:p14="http://schemas.microsoft.com/office/powerpoint/2010/main" val="1829901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8F50C-0F83-0DE0-CDD3-C4FA1519D0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91841E-3A26-16F7-335E-83667D9E62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60C3C9-B5C2-CD8B-C47E-0CD082ED762A}"/>
              </a:ext>
            </a:extLst>
          </p:cNvPr>
          <p:cNvSpPr>
            <a:spLocks noGrp="1"/>
          </p:cNvSpPr>
          <p:nvPr>
            <p:ph type="body" idx="1"/>
          </p:nvPr>
        </p:nvSpPr>
        <p:spPr/>
        <p:txBody>
          <a:bodyPr/>
          <a:lstStyle/>
          <a:p>
            <a:pPr>
              <a:buNone/>
            </a:pPr>
            <a:r>
              <a:rPr lang="en-NZ" b="1" dirty="0"/>
              <a:t>The Strategic Landscape of Health NZ (5 minutes)</a:t>
            </a:r>
          </a:p>
          <a:p>
            <a:pPr>
              <a:buNone/>
            </a:pPr>
            <a:r>
              <a:rPr lang="en-NZ" b="1" dirty="0"/>
              <a:t>Key Strategic Documents</a:t>
            </a:r>
          </a:p>
          <a:p>
            <a:pPr>
              <a:buFont typeface="Arial" panose="020B0604020202020204" pitchFamily="34" charset="0"/>
              <a:buChar char="•"/>
            </a:pPr>
            <a:r>
              <a:rPr lang="en-NZ" b="1" dirty="0"/>
              <a:t>What is next</a:t>
            </a:r>
          </a:p>
          <a:p>
            <a:pPr lvl="1">
              <a:buFont typeface="Arial" panose="020B0604020202020204" pitchFamily="34" charset="0"/>
              <a:buChar char="•"/>
            </a:pPr>
            <a:r>
              <a:rPr lang="en-NZ" b="0" dirty="0"/>
              <a:t>Plan to follow on from Te Pae Tata</a:t>
            </a:r>
          </a:p>
          <a:p>
            <a:pPr lvl="1">
              <a:buFont typeface="Arial" panose="020B0604020202020204" pitchFamily="34" charset="0"/>
              <a:buChar char="•"/>
            </a:pPr>
            <a:r>
              <a:rPr lang="en-NZ" b="0" dirty="0"/>
              <a:t>Due out in 2024 but still waiting…</a:t>
            </a:r>
          </a:p>
          <a:p>
            <a:endParaRPr lang="en-NZ" dirty="0"/>
          </a:p>
        </p:txBody>
      </p:sp>
      <p:sp>
        <p:nvSpPr>
          <p:cNvPr id="4" name="Slide Number Placeholder 3">
            <a:extLst>
              <a:ext uri="{FF2B5EF4-FFF2-40B4-BE49-F238E27FC236}">
                <a16:creationId xmlns:a16="http://schemas.microsoft.com/office/drawing/2014/main" id="{89BFD090-969A-026E-9C00-49F15B394204}"/>
              </a:ext>
            </a:extLst>
          </p:cNvPr>
          <p:cNvSpPr>
            <a:spLocks noGrp="1"/>
          </p:cNvSpPr>
          <p:nvPr>
            <p:ph type="sldNum" sz="quarter" idx="5"/>
          </p:nvPr>
        </p:nvSpPr>
        <p:spPr/>
        <p:txBody>
          <a:bodyPr/>
          <a:lstStyle/>
          <a:p>
            <a:fld id="{50FEA1F6-C598-42E1-8FB8-6A94DFBA27AB}" type="slidenum">
              <a:rPr lang="en-NZ" smtClean="0"/>
              <a:t>6</a:t>
            </a:fld>
            <a:endParaRPr lang="en-NZ"/>
          </a:p>
        </p:txBody>
      </p:sp>
    </p:spTree>
    <p:extLst>
      <p:ext uri="{BB962C8B-B14F-4D97-AF65-F5344CB8AC3E}">
        <p14:creationId xmlns:p14="http://schemas.microsoft.com/office/powerpoint/2010/main" val="3490513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23D9B-2C31-EBD8-8D52-46903ED728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D7EDB0-9E03-B7D3-BBD3-0AF994CC4D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95C68E-E737-D3CE-AB87-FD1D4BB0574C}"/>
              </a:ext>
            </a:extLst>
          </p:cNvPr>
          <p:cNvSpPr>
            <a:spLocks noGrp="1"/>
          </p:cNvSpPr>
          <p:nvPr>
            <p:ph type="body" idx="1"/>
          </p:nvPr>
        </p:nvSpPr>
        <p:spPr/>
        <p:txBody>
          <a:bodyPr/>
          <a:lstStyle/>
          <a:p>
            <a:pPr>
              <a:buNone/>
            </a:pPr>
            <a:r>
              <a:rPr lang="en-NZ" b="1" dirty="0"/>
              <a:t>The Strategic Landscape of Health NZ (5 minutes)</a:t>
            </a:r>
          </a:p>
          <a:p>
            <a:pPr>
              <a:buNone/>
            </a:pPr>
            <a:r>
              <a:rPr lang="en-NZ" b="1" dirty="0"/>
              <a:t>Key Strategic Documents</a:t>
            </a:r>
          </a:p>
          <a:p>
            <a:pPr>
              <a:buFont typeface="Arial" panose="020B0604020202020204" pitchFamily="34" charset="0"/>
              <a:buChar char="•"/>
            </a:pPr>
            <a:r>
              <a:rPr lang="en-NZ" b="1" dirty="0">
                <a:solidFill>
                  <a:schemeClr val="tx1"/>
                </a:solidFill>
              </a:rPr>
              <a:t>Strengthening  our Te </a:t>
            </a:r>
            <a:r>
              <a:rPr lang="en-NZ" b="1" dirty="0" err="1">
                <a:solidFill>
                  <a:schemeClr val="tx1"/>
                </a:solidFill>
              </a:rPr>
              <a:t>Waiponamu</a:t>
            </a:r>
            <a:r>
              <a:rPr lang="en-NZ" b="1" dirty="0">
                <a:solidFill>
                  <a:schemeClr val="tx1"/>
                </a:solidFill>
              </a:rPr>
              <a:t> Integrated HealthCare System – our ‘South Star</a:t>
            </a:r>
          </a:p>
          <a:p>
            <a:pPr lvl="1">
              <a:buFont typeface="Arial" panose="020B0604020202020204" pitchFamily="34" charset="0"/>
              <a:buChar char="•"/>
            </a:pPr>
            <a:r>
              <a:rPr lang="en-NZ" dirty="0">
                <a:solidFill>
                  <a:schemeClr val="tx1"/>
                </a:solidFill>
              </a:rPr>
              <a:t>Martin Keogh’s plan for navigating Te Wai Pounamu to it’s future state</a:t>
            </a:r>
          </a:p>
          <a:p>
            <a:pPr lvl="1">
              <a:buFont typeface="Arial" panose="020B0604020202020204" pitchFamily="34" charset="0"/>
              <a:buChar char="•"/>
            </a:pPr>
            <a:r>
              <a:rPr lang="en-NZ" dirty="0"/>
              <a:t>1. Establishing a Te Waipounamu Senior Leadership Team </a:t>
            </a:r>
          </a:p>
          <a:p>
            <a:pPr lvl="1">
              <a:buFont typeface="Arial" panose="020B0604020202020204" pitchFamily="34" charset="0"/>
              <a:buChar char="•"/>
            </a:pPr>
            <a:r>
              <a:rPr lang="en-NZ" dirty="0"/>
              <a:t>2: Establishing Regional and refining District, Hospital and our broader community health care system committees to ensure appropriate Governance is in place with greater alignment, consistency, reporting and monitoring </a:t>
            </a:r>
          </a:p>
          <a:p>
            <a:pPr lvl="1">
              <a:buFont typeface="Arial" panose="020B0604020202020204" pitchFamily="34" charset="0"/>
              <a:buChar char="•"/>
            </a:pPr>
            <a:r>
              <a:rPr lang="en-NZ" dirty="0"/>
              <a:t>3: Developing a Te Waipounamu Strategic Plan </a:t>
            </a:r>
          </a:p>
          <a:p>
            <a:pPr lvl="1">
              <a:buFont typeface="Arial" panose="020B0604020202020204" pitchFamily="34" charset="0"/>
              <a:buChar char="•"/>
            </a:pPr>
            <a:r>
              <a:rPr lang="en-NZ" dirty="0"/>
              <a:t>4: Developing a Te Waipounamu Workforce Strategy </a:t>
            </a:r>
          </a:p>
          <a:p>
            <a:pPr lvl="1">
              <a:buFont typeface="Arial" panose="020B0604020202020204" pitchFamily="34" charset="0"/>
              <a:buChar char="•"/>
            </a:pPr>
            <a:r>
              <a:rPr lang="en-NZ" dirty="0"/>
              <a:t>5: Providing excellence in timely care </a:t>
            </a:r>
          </a:p>
          <a:p>
            <a:pPr lvl="1">
              <a:buFont typeface="Arial" panose="020B0604020202020204" pitchFamily="34" charset="0"/>
              <a:buChar char="•"/>
            </a:pPr>
            <a:r>
              <a:rPr lang="en-NZ" dirty="0"/>
              <a:t>6: Living within our means</a:t>
            </a:r>
          </a:p>
          <a:p>
            <a:pPr>
              <a:buFont typeface="Arial" panose="020B0604020202020204" pitchFamily="34" charset="0"/>
              <a:buChar char="•"/>
            </a:pPr>
            <a:r>
              <a:rPr lang="en-NZ" b="1" dirty="0">
                <a:solidFill>
                  <a:schemeClr val="tx1"/>
                </a:solidFill>
              </a:rPr>
              <a:t>Health NZ Southern</a:t>
            </a:r>
          </a:p>
          <a:p>
            <a:pPr>
              <a:buFont typeface="Arial" panose="020B0604020202020204" pitchFamily="34" charset="0"/>
              <a:buChar char="•"/>
            </a:pPr>
            <a:r>
              <a:rPr lang="en-NZ" b="1" dirty="0">
                <a:solidFill>
                  <a:schemeClr val="tx1"/>
                </a:solidFill>
              </a:rPr>
              <a:t>Directorate/Facility/Service</a:t>
            </a:r>
            <a:endParaRPr lang="en-NZ" dirty="0"/>
          </a:p>
          <a:p>
            <a:pPr lvl="1">
              <a:buFont typeface="Arial" panose="020B0604020202020204" pitchFamily="34" charset="0"/>
              <a:buChar char="•"/>
            </a:pPr>
            <a:endParaRPr lang="en-NZ" dirty="0"/>
          </a:p>
        </p:txBody>
      </p:sp>
      <p:sp>
        <p:nvSpPr>
          <p:cNvPr id="4" name="Slide Number Placeholder 3">
            <a:extLst>
              <a:ext uri="{FF2B5EF4-FFF2-40B4-BE49-F238E27FC236}">
                <a16:creationId xmlns:a16="http://schemas.microsoft.com/office/drawing/2014/main" id="{BC77DAAA-B11E-A8D4-5206-E4369A12AD21}"/>
              </a:ext>
            </a:extLst>
          </p:cNvPr>
          <p:cNvSpPr>
            <a:spLocks noGrp="1"/>
          </p:cNvSpPr>
          <p:nvPr>
            <p:ph type="sldNum" sz="quarter" idx="5"/>
          </p:nvPr>
        </p:nvSpPr>
        <p:spPr/>
        <p:txBody>
          <a:bodyPr/>
          <a:lstStyle/>
          <a:p>
            <a:fld id="{50FEA1F6-C598-42E1-8FB8-6A94DFBA27AB}" type="slidenum">
              <a:rPr lang="en-NZ" smtClean="0"/>
              <a:t>7</a:t>
            </a:fld>
            <a:endParaRPr lang="en-NZ"/>
          </a:p>
        </p:txBody>
      </p:sp>
    </p:spTree>
    <p:extLst>
      <p:ext uri="{BB962C8B-B14F-4D97-AF65-F5344CB8AC3E}">
        <p14:creationId xmlns:p14="http://schemas.microsoft.com/office/powerpoint/2010/main" val="3900786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NZ" b="1" dirty="0"/>
              <a:t>Strategic Thinking: A Leadership Skill (5 minutes)</a:t>
            </a:r>
          </a:p>
          <a:p>
            <a:pPr>
              <a:buNone/>
            </a:pPr>
            <a:r>
              <a:rPr lang="en-NZ" b="1" dirty="0"/>
              <a:t>What is Strategic Thinking?</a:t>
            </a:r>
          </a:p>
          <a:p>
            <a:pPr>
              <a:buFont typeface="Arial" panose="020B0604020202020204" pitchFamily="34" charset="0"/>
              <a:buChar char="•"/>
            </a:pPr>
            <a:r>
              <a:rPr lang="en-NZ" dirty="0"/>
              <a:t>Looking beyond day-to-day operations to see the bigger picture</a:t>
            </a:r>
          </a:p>
          <a:p>
            <a:pPr>
              <a:buFont typeface="Arial" panose="020B0604020202020204" pitchFamily="34" charset="0"/>
              <a:buChar char="•"/>
            </a:pPr>
            <a:r>
              <a:rPr lang="en-NZ" dirty="0"/>
              <a:t>Connecting disparate pieces into a coherent whole</a:t>
            </a:r>
          </a:p>
          <a:p>
            <a:pPr>
              <a:buFont typeface="Arial" panose="020B0604020202020204" pitchFamily="34" charset="0"/>
              <a:buChar char="•"/>
            </a:pPr>
            <a:r>
              <a:rPr lang="en-NZ" dirty="0"/>
              <a:t>Anticipating future trends and adapting accordingly</a:t>
            </a:r>
          </a:p>
          <a:p>
            <a:pPr>
              <a:buFont typeface="Arial" panose="020B0604020202020204" pitchFamily="34" charset="0"/>
              <a:buChar char="•"/>
            </a:pPr>
            <a:r>
              <a:rPr lang="en-NZ" dirty="0"/>
              <a:t>Making decisions that align with long-term objectives</a:t>
            </a:r>
          </a:p>
          <a:p>
            <a:pPr>
              <a:buNone/>
            </a:pPr>
            <a:r>
              <a:rPr lang="en-NZ" b="1" dirty="0"/>
              <a:t>Developing Your Strategic Thinking</a:t>
            </a:r>
          </a:p>
          <a:p>
            <a:pPr>
              <a:buFont typeface="+mj-lt"/>
              <a:buAutoNum type="arabicPeriod"/>
            </a:pPr>
            <a:r>
              <a:rPr lang="en-NZ" b="1" dirty="0"/>
              <a:t>Expand your perspective</a:t>
            </a:r>
            <a:r>
              <a:rPr lang="en-NZ" dirty="0"/>
              <a:t> </a:t>
            </a:r>
          </a:p>
          <a:p>
            <a:pPr marL="742950" lvl="1" indent="-285750">
              <a:buFont typeface="+mj-lt"/>
              <a:buAutoNum type="arabicPeriod"/>
            </a:pPr>
            <a:r>
              <a:rPr lang="en-NZ" dirty="0"/>
              <a:t>Regularly scan the environment (political, economic, social, technological factors)</a:t>
            </a:r>
          </a:p>
          <a:p>
            <a:pPr marL="742950" lvl="1" indent="-285750">
              <a:buFont typeface="+mj-lt"/>
              <a:buAutoNum type="arabicPeriod"/>
            </a:pPr>
            <a:r>
              <a:rPr lang="en-NZ" dirty="0"/>
              <a:t>Seek diverse viewpoints, especially from frontline staff and communities</a:t>
            </a:r>
          </a:p>
          <a:p>
            <a:pPr>
              <a:buFont typeface="+mj-lt"/>
              <a:buAutoNum type="arabicPeriod"/>
            </a:pPr>
            <a:r>
              <a:rPr lang="en-NZ" b="1" dirty="0"/>
              <a:t>Challenge assumptions</a:t>
            </a:r>
            <a:r>
              <a:rPr lang="en-NZ" dirty="0"/>
              <a:t> </a:t>
            </a:r>
          </a:p>
          <a:p>
            <a:pPr marL="742950" lvl="1" indent="-285750">
              <a:buFont typeface="+mj-lt"/>
              <a:buAutoNum type="arabicPeriod"/>
            </a:pPr>
            <a:r>
              <a:rPr lang="en-NZ" dirty="0"/>
              <a:t>Question "we've always done it this way" thinking</a:t>
            </a:r>
          </a:p>
          <a:p>
            <a:pPr marL="742950" lvl="1" indent="-285750">
              <a:buFont typeface="+mj-lt"/>
              <a:buAutoNum type="arabicPeriod"/>
            </a:pPr>
            <a:r>
              <a:rPr lang="en-NZ" dirty="0"/>
              <a:t>Test your mental models against emerging evidence</a:t>
            </a:r>
          </a:p>
          <a:p>
            <a:pPr>
              <a:buFont typeface="+mj-lt"/>
              <a:buAutoNum type="arabicPeriod"/>
            </a:pPr>
            <a:r>
              <a:rPr lang="en-NZ" b="1" dirty="0"/>
              <a:t>Focus on the future</a:t>
            </a:r>
            <a:r>
              <a:rPr lang="en-NZ" dirty="0"/>
              <a:t> </a:t>
            </a:r>
          </a:p>
          <a:p>
            <a:pPr marL="742950" lvl="1" indent="-285750">
              <a:buFont typeface="+mj-lt"/>
              <a:buAutoNum type="arabicPeriod"/>
            </a:pPr>
            <a:r>
              <a:rPr lang="en-NZ" dirty="0"/>
              <a:t>Allocate dedicated time for forward thinking</a:t>
            </a:r>
          </a:p>
          <a:p>
            <a:pPr marL="742950" lvl="1" indent="-285750">
              <a:buFont typeface="+mj-lt"/>
              <a:buAutoNum type="arabicPeriod"/>
            </a:pPr>
            <a:r>
              <a:rPr lang="en-NZ" dirty="0"/>
              <a:t>Consider multiple possible scenarios</a:t>
            </a:r>
          </a:p>
          <a:p>
            <a:pPr>
              <a:buFont typeface="+mj-lt"/>
              <a:buAutoNum type="arabicPeriod"/>
            </a:pPr>
            <a:r>
              <a:rPr lang="en-NZ" b="1" dirty="0"/>
              <a:t>Think systemically</a:t>
            </a:r>
            <a:r>
              <a:rPr lang="en-NZ" dirty="0"/>
              <a:t> </a:t>
            </a:r>
          </a:p>
          <a:p>
            <a:pPr marL="742950" lvl="1" indent="-285750">
              <a:buFont typeface="+mj-lt"/>
              <a:buAutoNum type="arabicPeriod"/>
            </a:pPr>
            <a:r>
              <a:rPr lang="en-NZ" dirty="0"/>
              <a:t>Understand interconnections between services, teams, and outcomes</a:t>
            </a:r>
          </a:p>
          <a:p>
            <a:pPr marL="742950" lvl="1" indent="-285750">
              <a:buFont typeface="+mj-lt"/>
              <a:buAutoNum type="arabicPeriod"/>
            </a:pPr>
            <a:r>
              <a:rPr lang="en-NZ" dirty="0"/>
              <a:t>Recognize that changes in one area affect the entire system</a:t>
            </a:r>
          </a:p>
          <a:p>
            <a:endParaRPr lang="en-NZ" dirty="0"/>
          </a:p>
        </p:txBody>
      </p:sp>
      <p:sp>
        <p:nvSpPr>
          <p:cNvPr id="4" name="Slide Number Placeholder 3"/>
          <p:cNvSpPr>
            <a:spLocks noGrp="1"/>
          </p:cNvSpPr>
          <p:nvPr>
            <p:ph type="sldNum" sz="quarter" idx="5"/>
          </p:nvPr>
        </p:nvSpPr>
        <p:spPr/>
        <p:txBody>
          <a:bodyPr/>
          <a:lstStyle/>
          <a:p>
            <a:fld id="{50FEA1F6-C598-42E1-8FB8-6A94DFBA27AB}" type="slidenum">
              <a:rPr lang="en-NZ" smtClean="0"/>
              <a:t>8</a:t>
            </a:fld>
            <a:endParaRPr lang="en-NZ"/>
          </a:p>
        </p:txBody>
      </p:sp>
    </p:spTree>
    <p:extLst>
      <p:ext uri="{BB962C8B-B14F-4D97-AF65-F5344CB8AC3E}">
        <p14:creationId xmlns:p14="http://schemas.microsoft.com/office/powerpoint/2010/main" val="708929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NZ" b="1" dirty="0"/>
              <a:t>Translating Strategy into Action: The Framework (7 minutes)</a:t>
            </a:r>
          </a:p>
          <a:p>
            <a:pPr>
              <a:buNone/>
            </a:pPr>
            <a:r>
              <a:rPr lang="en-NZ" b="1" dirty="0"/>
              <a:t>1. Clarify and Communicate the Strategic Direction</a:t>
            </a:r>
          </a:p>
          <a:p>
            <a:pPr>
              <a:buFont typeface="Arial" panose="020B0604020202020204" pitchFamily="34" charset="0"/>
              <a:buChar char="•"/>
            </a:pPr>
            <a:r>
              <a:rPr lang="en-NZ" b="1" dirty="0"/>
              <a:t>Simplify complex strategies</a:t>
            </a:r>
            <a:r>
              <a:rPr lang="en-NZ" dirty="0"/>
              <a:t> into clear, compelling messages</a:t>
            </a:r>
          </a:p>
          <a:p>
            <a:pPr>
              <a:buFont typeface="Arial" panose="020B0604020202020204" pitchFamily="34" charset="0"/>
              <a:buChar char="•"/>
            </a:pPr>
            <a:r>
              <a:rPr lang="en-NZ" b="1" dirty="0"/>
              <a:t>Create a narrative</a:t>
            </a:r>
            <a:r>
              <a:rPr lang="en-NZ" dirty="0"/>
              <a:t> that connects to people's everyday work</a:t>
            </a:r>
          </a:p>
          <a:p>
            <a:pPr>
              <a:buFont typeface="Arial" panose="020B0604020202020204" pitchFamily="34" charset="0"/>
              <a:buChar char="•"/>
            </a:pPr>
            <a:r>
              <a:rPr lang="en-NZ" b="1" dirty="0"/>
              <a:t>Use visual tools</a:t>
            </a:r>
            <a:r>
              <a:rPr lang="en-NZ" dirty="0"/>
              <a:t> like strategy maps to show relationships between goals</a:t>
            </a:r>
          </a:p>
          <a:p>
            <a:endParaRPr lang="en-NZ" dirty="0"/>
          </a:p>
        </p:txBody>
      </p:sp>
      <p:sp>
        <p:nvSpPr>
          <p:cNvPr id="4" name="Slide Number Placeholder 3"/>
          <p:cNvSpPr>
            <a:spLocks noGrp="1"/>
          </p:cNvSpPr>
          <p:nvPr>
            <p:ph type="sldNum" sz="quarter" idx="5"/>
          </p:nvPr>
        </p:nvSpPr>
        <p:spPr/>
        <p:txBody>
          <a:bodyPr/>
          <a:lstStyle/>
          <a:p>
            <a:fld id="{50FEA1F6-C598-42E1-8FB8-6A94DFBA27AB}" type="slidenum">
              <a:rPr lang="en-NZ" smtClean="0"/>
              <a:t>9</a:t>
            </a:fld>
            <a:endParaRPr lang="en-NZ"/>
          </a:p>
        </p:txBody>
      </p:sp>
    </p:spTree>
    <p:extLst>
      <p:ext uri="{BB962C8B-B14F-4D97-AF65-F5344CB8AC3E}">
        <p14:creationId xmlns:p14="http://schemas.microsoft.com/office/powerpoint/2010/main" val="1658753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Translating Strategy into Action: The Framework (7 minutes)</a:t>
            </a:r>
          </a:p>
          <a:p>
            <a:pPr>
              <a:buNone/>
            </a:pPr>
            <a:r>
              <a:rPr lang="en-NZ" b="1" dirty="0"/>
              <a:t>2. Align Team Objectives</a:t>
            </a:r>
          </a:p>
          <a:p>
            <a:pPr>
              <a:buFont typeface="Arial" panose="020B0604020202020204" pitchFamily="34" charset="0"/>
              <a:buChar char="•"/>
            </a:pPr>
            <a:r>
              <a:rPr lang="en-NZ" b="1" dirty="0"/>
              <a:t>Cascade strategic goals</a:t>
            </a:r>
            <a:r>
              <a:rPr lang="en-NZ" dirty="0"/>
              <a:t> to team-level objectives</a:t>
            </a:r>
          </a:p>
          <a:p>
            <a:pPr>
              <a:buFont typeface="Arial" panose="020B0604020202020204" pitchFamily="34" charset="0"/>
              <a:buChar char="•"/>
            </a:pPr>
            <a:r>
              <a:rPr lang="en-NZ" b="1" dirty="0"/>
              <a:t>Co-create team plans</a:t>
            </a:r>
            <a:r>
              <a:rPr lang="en-NZ" dirty="0"/>
              <a:t> that contribute to broader strategies</a:t>
            </a:r>
          </a:p>
          <a:p>
            <a:pPr>
              <a:buFont typeface="Arial" panose="020B0604020202020204" pitchFamily="34" charset="0"/>
              <a:buChar char="•"/>
            </a:pPr>
            <a:r>
              <a:rPr lang="en-NZ" b="1" dirty="0"/>
              <a:t>Use the OKR (Objectives and Key Results) framework</a:t>
            </a:r>
            <a:r>
              <a:rPr lang="en-NZ" dirty="0"/>
              <a:t>: </a:t>
            </a:r>
          </a:p>
          <a:p>
            <a:pPr marL="742950" lvl="1" indent="-285750">
              <a:buFont typeface="Arial" panose="020B0604020202020204" pitchFamily="34" charset="0"/>
              <a:buChar char="•"/>
            </a:pPr>
            <a:r>
              <a:rPr lang="en-NZ" dirty="0"/>
              <a:t>Objectives: What we want to achieve</a:t>
            </a:r>
          </a:p>
          <a:p>
            <a:pPr marL="742950" lvl="1" indent="-285750">
              <a:buFont typeface="Arial" panose="020B0604020202020204" pitchFamily="34" charset="0"/>
              <a:buChar char="•"/>
            </a:pPr>
            <a:r>
              <a:rPr lang="en-NZ" dirty="0"/>
              <a:t>Key Results: How we'll measure </a:t>
            </a:r>
            <a:r>
              <a:rPr lang="en-NZ" dirty="0" err="1"/>
              <a:t>succes</a:t>
            </a:r>
            <a:endParaRPr lang="en-NZ" dirty="0"/>
          </a:p>
          <a:p>
            <a:endParaRPr lang="en-NZ" dirty="0"/>
          </a:p>
        </p:txBody>
      </p:sp>
      <p:sp>
        <p:nvSpPr>
          <p:cNvPr id="4" name="Slide Number Placeholder 3"/>
          <p:cNvSpPr>
            <a:spLocks noGrp="1"/>
          </p:cNvSpPr>
          <p:nvPr>
            <p:ph type="sldNum" sz="quarter" idx="5"/>
          </p:nvPr>
        </p:nvSpPr>
        <p:spPr/>
        <p:txBody>
          <a:bodyPr/>
          <a:lstStyle/>
          <a:p>
            <a:fld id="{50FEA1F6-C598-42E1-8FB8-6A94DFBA27AB}" type="slidenum">
              <a:rPr lang="en-NZ" smtClean="0"/>
              <a:t>10</a:t>
            </a:fld>
            <a:endParaRPr lang="en-NZ"/>
          </a:p>
        </p:txBody>
      </p:sp>
    </p:spTree>
    <p:extLst>
      <p:ext uri="{BB962C8B-B14F-4D97-AF65-F5344CB8AC3E}">
        <p14:creationId xmlns:p14="http://schemas.microsoft.com/office/powerpoint/2010/main" val="108080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Translating Strategy into Action: The Framework (7 minutes)</a:t>
            </a:r>
          </a:p>
          <a:p>
            <a:pPr>
              <a:buNone/>
            </a:pPr>
            <a:r>
              <a:rPr lang="en-NZ" b="1" dirty="0"/>
              <a:t>3. Identify and Implement Priority Actions</a:t>
            </a:r>
          </a:p>
          <a:p>
            <a:pPr>
              <a:buFont typeface="Arial" panose="020B0604020202020204" pitchFamily="34" charset="0"/>
              <a:buChar char="•"/>
            </a:pPr>
            <a:r>
              <a:rPr lang="en-NZ" b="1" dirty="0"/>
              <a:t>Focus on high-leverage activities</a:t>
            </a:r>
            <a:r>
              <a:rPr lang="en-NZ" dirty="0"/>
              <a:t> that drive multiple strategic goals</a:t>
            </a:r>
          </a:p>
          <a:p>
            <a:pPr>
              <a:buFont typeface="Arial" panose="020B0604020202020204" pitchFamily="34" charset="0"/>
              <a:buChar char="•"/>
            </a:pPr>
            <a:r>
              <a:rPr lang="en-NZ" b="1" dirty="0"/>
              <a:t>Start with quick wins</a:t>
            </a:r>
            <a:r>
              <a:rPr lang="en-NZ" dirty="0"/>
              <a:t> to build momentum</a:t>
            </a:r>
          </a:p>
          <a:p>
            <a:pPr>
              <a:buFont typeface="Arial" panose="020B0604020202020204" pitchFamily="34" charset="0"/>
              <a:buChar char="•"/>
            </a:pPr>
            <a:r>
              <a:rPr lang="en-NZ" b="1" dirty="0"/>
              <a:t>Create detailed implementation roadmaps</a:t>
            </a:r>
            <a:r>
              <a:rPr lang="en-NZ" dirty="0"/>
              <a:t> with clear ownership</a:t>
            </a:r>
          </a:p>
          <a:p>
            <a:endParaRPr lang="en-NZ" dirty="0"/>
          </a:p>
        </p:txBody>
      </p:sp>
      <p:sp>
        <p:nvSpPr>
          <p:cNvPr id="4" name="Slide Number Placeholder 3"/>
          <p:cNvSpPr>
            <a:spLocks noGrp="1"/>
          </p:cNvSpPr>
          <p:nvPr>
            <p:ph type="sldNum" sz="quarter" idx="5"/>
          </p:nvPr>
        </p:nvSpPr>
        <p:spPr/>
        <p:txBody>
          <a:bodyPr/>
          <a:lstStyle/>
          <a:p>
            <a:fld id="{50FEA1F6-C598-42E1-8FB8-6A94DFBA27AB}" type="slidenum">
              <a:rPr lang="en-NZ" smtClean="0"/>
              <a:t>11</a:t>
            </a:fld>
            <a:endParaRPr lang="en-NZ"/>
          </a:p>
        </p:txBody>
      </p:sp>
    </p:spTree>
    <p:extLst>
      <p:ext uri="{BB962C8B-B14F-4D97-AF65-F5344CB8AC3E}">
        <p14:creationId xmlns:p14="http://schemas.microsoft.com/office/powerpoint/2010/main" val="42123918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Translating Strategy into Action: The Framework (7 minutes)</a:t>
            </a:r>
          </a:p>
          <a:p>
            <a:pPr>
              <a:buNone/>
            </a:pPr>
            <a:r>
              <a:rPr lang="en-NZ" b="1" dirty="0"/>
              <a:t>4. Resource Appropriately</a:t>
            </a:r>
          </a:p>
          <a:p>
            <a:pPr>
              <a:buFont typeface="Arial" panose="020B0604020202020204" pitchFamily="34" charset="0"/>
              <a:buChar char="•"/>
            </a:pPr>
            <a:r>
              <a:rPr lang="en-NZ" b="1" dirty="0"/>
              <a:t>Align budgets with strategic priorities</a:t>
            </a:r>
            <a:endParaRPr lang="en-NZ" dirty="0"/>
          </a:p>
          <a:p>
            <a:pPr>
              <a:buFont typeface="Arial" panose="020B0604020202020204" pitchFamily="34" charset="0"/>
              <a:buChar char="•"/>
            </a:pPr>
            <a:r>
              <a:rPr lang="en-NZ" b="1" dirty="0"/>
              <a:t>Invest in capability development</a:t>
            </a:r>
            <a:r>
              <a:rPr lang="en-NZ" dirty="0"/>
              <a:t> needed for strategy execution</a:t>
            </a:r>
          </a:p>
          <a:p>
            <a:pPr>
              <a:buFont typeface="Arial" panose="020B0604020202020204" pitchFamily="34" charset="0"/>
              <a:buChar char="•"/>
            </a:pPr>
            <a:r>
              <a:rPr lang="en-NZ" b="1" dirty="0"/>
              <a:t>Reallocate resources</a:t>
            </a:r>
            <a:r>
              <a:rPr lang="en-NZ" dirty="0"/>
              <a:t> from lower to higher priority activities</a:t>
            </a:r>
          </a:p>
          <a:p>
            <a:endParaRPr lang="en-NZ" dirty="0"/>
          </a:p>
        </p:txBody>
      </p:sp>
      <p:sp>
        <p:nvSpPr>
          <p:cNvPr id="4" name="Slide Number Placeholder 3"/>
          <p:cNvSpPr>
            <a:spLocks noGrp="1"/>
          </p:cNvSpPr>
          <p:nvPr>
            <p:ph type="sldNum" sz="quarter" idx="5"/>
          </p:nvPr>
        </p:nvSpPr>
        <p:spPr/>
        <p:txBody>
          <a:bodyPr/>
          <a:lstStyle/>
          <a:p>
            <a:fld id="{50FEA1F6-C598-42E1-8FB8-6A94DFBA27AB}" type="slidenum">
              <a:rPr lang="en-NZ" smtClean="0"/>
              <a:t>12</a:t>
            </a:fld>
            <a:endParaRPr lang="en-NZ"/>
          </a:p>
        </p:txBody>
      </p:sp>
    </p:spTree>
    <p:extLst>
      <p:ext uri="{BB962C8B-B14F-4D97-AF65-F5344CB8AC3E}">
        <p14:creationId xmlns:p14="http://schemas.microsoft.com/office/powerpoint/2010/main" val="30467427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Translating Strategy into Action: The Framework (7 minutes)</a:t>
            </a:r>
          </a:p>
          <a:p>
            <a:pPr>
              <a:buNone/>
            </a:pPr>
            <a:r>
              <a:rPr lang="en-NZ" b="1" dirty="0"/>
              <a:t>5. Monitor, Learn, and Adapt</a:t>
            </a:r>
          </a:p>
          <a:p>
            <a:pPr>
              <a:buFont typeface="Arial" panose="020B0604020202020204" pitchFamily="34" charset="0"/>
              <a:buChar char="•"/>
            </a:pPr>
            <a:r>
              <a:rPr lang="en-NZ" b="1" dirty="0"/>
              <a:t>Establish regular review cycles</a:t>
            </a:r>
            <a:endParaRPr lang="en-NZ" dirty="0"/>
          </a:p>
          <a:p>
            <a:pPr>
              <a:buFont typeface="Arial" panose="020B0604020202020204" pitchFamily="34" charset="0"/>
              <a:buChar char="•"/>
            </a:pPr>
            <a:r>
              <a:rPr lang="en-NZ" b="1" dirty="0"/>
              <a:t>Create feedback loops</a:t>
            </a:r>
            <a:r>
              <a:rPr lang="en-NZ" dirty="0"/>
              <a:t> with frontline staff and patients</a:t>
            </a:r>
          </a:p>
          <a:p>
            <a:pPr>
              <a:buFont typeface="Arial" panose="020B0604020202020204" pitchFamily="34" charset="0"/>
              <a:buChar char="•"/>
            </a:pPr>
            <a:r>
              <a:rPr lang="en-NZ" b="1" dirty="0"/>
              <a:t>Be willing to course-correct</a:t>
            </a:r>
            <a:r>
              <a:rPr lang="en-NZ" dirty="0"/>
              <a:t> when evidence suggests change is needed</a:t>
            </a:r>
          </a:p>
          <a:p>
            <a:endParaRPr lang="en-NZ" dirty="0"/>
          </a:p>
        </p:txBody>
      </p:sp>
      <p:sp>
        <p:nvSpPr>
          <p:cNvPr id="4" name="Slide Number Placeholder 3"/>
          <p:cNvSpPr>
            <a:spLocks noGrp="1"/>
          </p:cNvSpPr>
          <p:nvPr>
            <p:ph type="sldNum" sz="quarter" idx="5"/>
          </p:nvPr>
        </p:nvSpPr>
        <p:spPr/>
        <p:txBody>
          <a:bodyPr/>
          <a:lstStyle/>
          <a:p>
            <a:fld id="{50FEA1F6-C598-42E1-8FB8-6A94DFBA27AB}" type="slidenum">
              <a:rPr lang="en-NZ" smtClean="0"/>
              <a:t>13</a:t>
            </a:fld>
            <a:endParaRPr lang="en-NZ"/>
          </a:p>
        </p:txBody>
      </p:sp>
    </p:spTree>
    <p:extLst>
      <p:ext uri="{BB962C8B-B14F-4D97-AF65-F5344CB8AC3E}">
        <p14:creationId xmlns:p14="http://schemas.microsoft.com/office/powerpoint/2010/main" val="2042961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NZ" b="1" dirty="0"/>
              <a:t>Practical Application: Connecting National Strategies to Local Action (7 minutes)</a:t>
            </a:r>
          </a:p>
          <a:p>
            <a:pPr>
              <a:buNone/>
            </a:pPr>
            <a:r>
              <a:rPr lang="en-NZ" b="1" dirty="0"/>
              <a:t>Case Study: Implementing Pae Ora Principles in Your Team</a:t>
            </a:r>
          </a:p>
          <a:p>
            <a:pPr>
              <a:buFont typeface="+mj-lt"/>
              <a:buAutoNum type="arabicPeriod"/>
            </a:pPr>
            <a:r>
              <a:rPr lang="en-NZ" b="1" dirty="0"/>
              <a:t>Strategy Review</a:t>
            </a:r>
            <a:r>
              <a:rPr lang="en-NZ" dirty="0"/>
              <a:t> </a:t>
            </a:r>
          </a:p>
          <a:p>
            <a:pPr marL="742950" lvl="1" indent="-285750">
              <a:buFont typeface="+mj-lt"/>
              <a:buAutoNum type="arabicPeriod"/>
            </a:pPr>
            <a:r>
              <a:rPr lang="en-NZ" dirty="0"/>
              <a:t>Identify which elements of Pae Ora most directly impact your service area</a:t>
            </a:r>
          </a:p>
          <a:p>
            <a:pPr marL="742950" lvl="1" indent="-285750">
              <a:buFont typeface="+mj-lt"/>
              <a:buAutoNum type="arabicPeriod"/>
            </a:pPr>
            <a:r>
              <a:rPr lang="en-NZ" dirty="0"/>
              <a:t>Determine where your team can make the greatest contribution</a:t>
            </a:r>
          </a:p>
          <a:p>
            <a:pPr>
              <a:buFont typeface="+mj-lt"/>
              <a:buAutoNum type="arabicPeriod"/>
            </a:pPr>
            <a:r>
              <a:rPr lang="en-NZ" b="1" dirty="0"/>
              <a:t>Team Engagement</a:t>
            </a:r>
            <a:r>
              <a:rPr lang="en-NZ" dirty="0"/>
              <a:t> </a:t>
            </a:r>
          </a:p>
          <a:p>
            <a:pPr marL="742950" lvl="1" indent="-285750">
              <a:buFont typeface="+mj-lt"/>
              <a:buAutoNum type="arabicPeriod"/>
            </a:pPr>
            <a:r>
              <a:rPr lang="en-NZ" dirty="0"/>
              <a:t>Facilitate discussions about what these strategies mean for daily work</a:t>
            </a:r>
          </a:p>
          <a:p>
            <a:pPr marL="742950" lvl="1" indent="-285750">
              <a:buFont typeface="+mj-lt"/>
              <a:buAutoNum type="arabicPeriod"/>
            </a:pPr>
            <a:r>
              <a:rPr lang="en-NZ" dirty="0"/>
              <a:t>Invite team members to identify implementation opportunities</a:t>
            </a:r>
          </a:p>
          <a:p>
            <a:pPr>
              <a:buFont typeface="+mj-lt"/>
              <a:buAutoNum type="arabicPeriod"/>
            </a:pPr>
            <a:r>
              <a:rPr lang="en-NZ" b="1" dirty="0"/>
              <a:t>Action Planning Template</a:t>
            </a:r>
            <a:r>
              <a:rPr lang="en-NZ" dirty="0"/>
              <a:t> </a:t>
            </a:r>
          </a:p>
          <a:p>
            <a:pPr marL="742950" lvl="1" indent="-285750">
              <a:buFont typeface="+mj-lt"/>
              <a:buAutoNum type="arabicPeriod"/>
            </a:pPr>
            <a:r>
              <a:rPr lang="en-NZ" dirty="0"/>
              <a:t>Strategic Goal: [From national/regional strategy]</a:t>
            </a:r>
          </a:p>
          <a:p>
            <a:pPr marL="742950" lvl="1" indent="-285750">
              <a:buFont typeface="+mj-lt"/>
              <a:buAutoNum type="arabicPeriod"/>
            </a:pPr>
            <a:r>
              <a:rPr lang="en-NZ" dirty="0"/>
              <a:t>Team Objective: [How your team contributes]</a:t>
            </a:r>
          </a:p>
          <a:p>
            <a:pPr marL="742950" lvl="1" indent="-285750">
              <a:buFont typeface="+mj-lt"/>
              <a:buAutoNum type="arabicPeriod"/>
            </a:pPr>
            <a:r>
              <a:rPr lang="en-NZ" dirty="0"/>
              <a:t>Specific Actions: [Tangible steps]</a:t>
            </a:r>
          </a:p>
          <a:p>
            <a:pPr marL="742950" lvl="1" indent="-285750">
              <a:buFont typeface="+mj-lt"/>
              <a:buAutoNum type="arabicPeriod"/>
            </a:pPr>
            <a:r>
              <a:rPr lang="en-NZ" dirty="0"/>
              <a:t>Resources Needed: [People, funding, tools]</a:t>
            </a:r>
          </a:p>
          <a:p>
            <a:pPr marL="742950" lvl="1" indent="-285750">
              <a:buFont typeface="+mj-lt"/>
              <a:buAutoNum type="arabicPeriod"/>
            </a:pPr>
            <a:r>
              <a:rPr lang="en-NZ" dirty="0"/>
              <a:t>Timeline: [Key milestones]</a:t>
            </a:r>
          </a:p>
          <a:p>
            <a:pPr marL="742950" lvl="1" indent="-285750">
              <a:buFont typeface="+mj-lt"/>
              <a:buAutoNum type="arabicPeriod"/>
            </a:pPr>
            <a:r>
              <a:rPr lang="en-NZ" dirty="0"/>
              <a:t>Measures of Success: [How you'll know you're making progress]</a:t>
            </a:r>
          </a:p>
          <a:p>
            <a:endParaRPr lang="en-NZ" dirty="0"/>
          </a:p>
        </p:txBody>
      </p:sp>
      <p:sp>
        <p:nvSpPr>
          <p:cNvPr id="4" name="Slide Number Placeholder 3"/>
          <p:cNvSpPr>
            <a:spLocks noGrp="1"/>
          </p:cNvSpPr>
          <p:nvPr>
            <p:ph type="sldNum" sz="quarter" idx="5"/>
          </p:nvPr>
        </p:nvSpPr>
        <p:spPr/>
        <p:txBody>
          <a:bodyPr/>
          <a:lstStyle/>
          <a:p>
            <a:fld id="{50FEA1F6-C598-42E1-8FB8-6A94DFBA27AB}" type="slidenum">
              <a:rPr lang="en-NZ" smtClean="0"/>
              <a:t>14</a:t>
            </a:fld>
            <a:endParaRPr lang="en-NZ"/>
          </a:p>
        </p:txBody>
      </p:sp>
    </p:spTree>
    <p:extLst>
      <p:ext uri="{BB962C8B-B14F-4D97-AF65-F5344CB8AC3E}">
        <p14:creationId xmlns:p14="http://schemas.microsoft.com/office/powerpoint/2010/main" val="28431244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06AB1-1493-4237-A76E-D46413C83F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7320F4-63B6-8D38-2199-6B61EDC511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6ECD63-3451-1F94-ABD9-9B9D926D9CED}"/>
              </a:ext>
            </a:extLst>
          </p:cNvPr>
          <p:cNvSpPr>
            <a:spLocks noGrp="1"/>
          </p:cNvSpPr>
          <p:nvPr>
            <p:ph type="body" idx="1"/>
          </p:nvPr>
        </p:nvSpPr>
        <p:spPr/>
        <p:txBody>
          <a:bodyPr/>
          <a:lstStyle/>
          <a:p>
            <a:pPr>
              <a:buNone/>
            </a:pPr>
            <a:r>
              <a:rPr lang="en-NZ" b="1" dirty="0"/>
              <a:t>Practical Application: Connecting National Strategies to Local Action (7 minutes)</a:t>
            </a:r>
          </a:p>
          <a:p>
            <a:pPr>
              <a:buNone/>
            </a:pPr>
            <a:r>
              <a:rPr lang="en-NZ" b="1" dirty="0"/>
              <a:t>Case Study: Implementing Pae Ora Principles in Your Team</a:t>
            </a:r>
          </a:p>
          <a:p>
            <a:pPr>
              <a:buFont typeface="+mj-lt"/>
              <a:buAutoNum type="arabicPeriod"/>
            </a:pPr>
            <a:r>
              <a:rPr lang="en-NZ" b="1" dirty="0"/>
              <a:t>Strategy Review</a:t>
            </a:r>
            <a:r>
              <a:rPr lang="en-NZ" dirty="0"/>
              <a:t> </a:t>
            </a:r>
          </a:p>
          <a:p>
            <a:pPr marL="742950" lvl="1" indent="-285750">
              <a:buFont typeface="+mj-lt"/>
              <a:buAutoNum type="arabicPeriod"/>
            </a:pPr>
            <a:r>
              <a:rPr lang="en-NZ" dirty="0"/>
              <a:t>Identify which elements of Pae Ora most directly impact your service area</a:t>
            </a:r>
          </a:p>
          <a:p>
            <a:pPr marL="742950" lvl="1" indent="-285750">
              <a:buFont typeface="+mj-lt"/>
              <a:buAutoNum type="arabicPeriod"/>
            </a:pPr>
            <a:r>
              <a:rPr lang="en-NZ" dirty="0"/>
              <a:t>Determine where your team can make the greatest contribution</a:t>
            </a:r>
          </a:p>
          <a:p>
            <a:pPr>
              <a:buFont typeface="+mj-lt"/>
              <a:buAutoNum type="arabicPeriod"/>
            </a:pPr>
            <a:r>
              <a:rPr lang="en-NZ" b="1" dirty="0"/>
              <a:t>Team Engagement</a:t>
            </a:r>
            <a:r>
              <a:rPr lang="en-NZ" dirty="0"/>
              <a:t> </a:t>
            </a:r>
          </a:p>
          <a:p>
            <a:pPr marL="742950" lvl="1" indent="-285750">
              <a:buFont typeface="+mj-lt"/>
              <a:buAutoNum type="arabicPeriod"/>
            </a:pPr>
            <a:r>
              <a:rPr lang="en-NZ" dirty="0"/>
              <a:t>Facilitate discussions about what these strategies mean for daily work</a:t>
            </a:r>
          </a:p>
          <a:p>
            <a:pPr marL="742950" lvl="1" indent="-285750">
              <a:buFont typeface="+mj-lt"/>
              <a:buAutoNum type="arabicPeriod"/>
            </a:pPr>
            <a:r>
              <a:rPr lang="en-NZ" dirty="0"/>
              <a:t>Invite team members to identify implementation opportunities</a:t>
            </a:r>
          </a:p>
          <a:p>
            <a:pPr>
              <a:buFont typeface="+mj-lt"/>
              <a:buAutoNum type="arabicPeriod"/>
            </a:pPr>
            <a:r>
              <a:rPr lang="en-NZ" b="1" dirty="0"/>
              <a:t>Action Planning Template</a:t>
            </a:r>
            <a:r>
              <a:rPr lang="en-NZ" dirty="0"/>
              <a:t> </a:t>
            </a:r>
          </a:p>
          <a:p>
            <a:pPr marL="742950" lvl="1" indent="-285750">
              <a:buFont typeface="+mj-lt"/>
              <a:buAutoNum type="arabicPeriod"/>
            </a:pPr>
            <a:r>
              <a:rPr lang="en-NZ" dirty="0"/>
              <a:t>Strategic Goal: [From national/regional strategy]</a:t>
            </a:r>
          </a:p>
          <a:p>
            <a:pPr marL="742950" lvl="1" indent="-285750">
              <a:buFont typeface="+mj-lt"/>
              <a:buAutoNum type="arabicPeriod"/>
            </a:pPr>
            <a:r>
              <a:rPr lang="en-NZ" dirty="0"/>
              <a:t>Team Objective: [How your team contributes]</a:t>
            </a:r>
          </a:p>
          <a:p>
            <a:pPr marL="742950" lvl="1" indent="-285750">
              <a:buFont typeface="+mj-lt"/>
              <a:buAutoNum type="arabicPeriod"/>
            </a:pPr>
            <a:r>
              <a:rPr lang="en-NZ" dirty="0"/>
              <a:t>Specific Actions: [Tangible steps]</a:t>
            </a:r>
          </a:p>
          <a:p>
            <a:pPr marL="742950" lvl="1" indent="-285750">
              <a:buFont typeface="+mj-lt"/>
              <a:buAutoNum type="arabicPeriod"/>
            </a:pPr>
            <a:r>
              <a:rPr lang="en-NZ" dirty="0"/>
              <a:t>Resources Needed: [People, funding, tools]</a:t>
            </a:r>
          </a:p>
          <a:p>
            <a:pPr marL="742950" lvl="1" indent="-285750">
              <a:buFont typeface="+mj-lt"/>
              <a:buAutoNum type="arabicPeriod"/>
            </a:pPr>
            <a:r>
              <a:rPr lang="en-NZ" dirty="0"/>
              <a:t>Timeline: [Key milestones]</a:t>
            </a:r>
          </a:p>
          <a:p>
            <a:pPr marL="742950" lvl="1" indent="-285750">
              <a:buFont typeface="+mj-lt"/>
              <a:buAutoNum type="arabicPeriod"/>
            </a:pPr>
            <a:r>
              <a:rPr lang="en-NZ" dirty="0"/>
              <a:t>Measures of Success: [How you'll know you're making progress]</a:t>
            </a:r>
          </a:p>
          <a:p>
            <a:endParaRPr lang="en-NZ" dirty="0"/>
          </a:p>
        </p:txBody>
      </p:sp>
      <p:sp>
        <p:nvSpPr>
          <p:cNvPr id="4" name="Slide Number Placeholder 3">
            <a:extLst>
              <a:ext uri="{FF2B5EF4-FFF2-40B4-BE49-F238E27FC236}">
                <a16:creationId xmlns:a16="http://schemas.microsoft.com/office/drawing/2014/main" id="{C2D8D9A4-50C8-8817-5D71-DA72E7B9104F}"/>
              </a:ext>
            </a:extLst>
          </p:cNvPr>
          <p:cNvSpPr>
            <a:spLocks noGrp="1"/>
          </p:cNvSpPr>
          <p:nvPr>
            <p:ph type="sldNum" sz="quarter" idx="5"/>
          </p:nvPr>
        </p:nvSpPr>
        <p:spPr/>
        <p:txBody>
          <a:bodyPr/>
          <a:lstStyle/>
          <a:p>
            <a:fld id="{50FEA1F6-C598-42E1-8FB8-6A94DFBA27AB}" type="slidenum">
              <a:rPr lang="en-NZ" smtClean="0"/>
              <a:t>15</a:t>
            </a:fld>
            <a:endParaRPr lang="en-NZ"/>
          </a:p>
        </p:txBody>
      </p:sp>
    </p:spTree>
    <p:extLst>
      <p:ext uri="{BB962C8B-B14F-4D97-AF65-F5344CB8AC3E}">
        <p14:creationId xmlns:p14="http://schemas.microsoft.com/office/powerpoint/2010/main" val="98886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NZ" b="1" dirty="0"/>
              <a:t>Example: Embedding Te </a:t>
            </a:r>
            <a:r>
              <a:rPr lang="en-NZ" b="1" dirty="0" err="1"/>
              <a:t>Tiriti</a:t>
            </a:r>
            <a:r>
              <a:rPr lang="en-NZ" b="1" dirty="0"/>
              <a:t> Principles</a:t>
            </a:r>
          </a:p>
          <a:p>
            <a:pPr>
              <a:buFont typeface="Arial" panose="020B0604020202020204" pitchFamily="34" charset="0"/>
              <a:buChar char="•"/>
            </a:pPr>
            <a:r>
              <a:rPr lang="en-NZ" b="1" dirty="0"/>
              <a:t>Strategic Goal</a:t>
            </a:r>
            <a:r>
              <a:rPr lang="en-NZ" dirty="0"/>
              <a:t>: Ensure services are designed and delivered in partnership with Māori</a:t>
            </a:r>
          </a:p>
          <a:p>
            <a:pPr>
              <a:buFont typeface="Arial" panose="020B0604020202020204" pitchFamily="34" charset="0"/>
              <a:buChar char="•"/>
            </a:pPr>
            <a:r>
              <a:rPr lang="en-NZ" b="1" dirty="0"/>
              <a:t>Team Objective</a:t>
            </a:r>
            <a:r>
              <a:rPr lang="en-NZ" dirty="0"/>
              <a:t>: Establish meaningful engagement processes with local iwi</a:t>
            </a:r>
          </a:p>
          <a:p>
            <a:pPr>
              <a:buFont typeface="Arial" panose="020B0604020202020204" pitchFamily="34" charset="0"/>
              <a:buChar char="•"/>
            </a:pPr>
            <a:r>
              <a:rPr lang="en-NZ" b="1" dirty="0"/>
              <a:t>Actions</a:t>
            </a:r>
            <a:r>
              <a:rPr lang="en-NZ" dirty="0"/>
              <a:t>: </a:t>
            </a:r>
          </a:p>
          <a:p>
            <a:pPr marL="742950" lvl="1" indent="-285750">
              <a:buFont typeface="Arial" panose="020B0604020202020204" pitchFamily="34" charset="0"/>
              <a:buChar char="•"/>
            </a:pPr>
            <a:r>
              <a:rPr lang="en-NZ" dirty="0"/>
              <a:t>Schedule regular hui with iwi representatives</a:t>
            </a:r>
          </a:p>
          <a:p>
            <a:pPr marL="742950" lvl="1" indent="-285750">
              <a:buFont typeface="Arial" panose="020B0604020202020204" pitchFamily="34" charset="0"/>
              <a:buChar char="•"/>
            </a:pPr>
            <a:r>
              <a:rPr lang="en-NZ" dirty="0"/>
              <a:t>Co-design service improvements</a:t>
            </a:r>
          </a:p>
          <a:p>
            <a:pPr marL="742950" lvl="1" indent="-285750">
              <a:buFont typeface="Arial" panose="020B0604020202020204" pitchFamily="34" charset="0"/>
              <a:buChar char="•"/>
            </a:pPr>
            <a:r>
              <a:rPr lang="en-NZ" dirty="0"/>
              <a:t>Incorporate feedback into team workflows</a:t>
            </a:r>
          </a:p>
          <a:p>
            <a:pPr>
              <a:buFont typeface="Arial" panose="020B0604020202020204" pitchFamily="34" charset="0"/>
              <a:buChar char="•"/>
            </a:pPr>
            <a:r>
              <a:rPr lang="en-NZ" b="1" dirty="0"/>
              <a:t>Measures</a:t>
            </a:r>
            <a:r>
              <a:rPr lang="en-NZ" dirty="0"/>
              <a:t>: Participation rates, satisfaction scores, service changes implemented</a:t>
            </a:r>
          </a:p>
          <a:p>
            <a:endParaRPr lang="en-NZ" dirty="0"/>
          </a:p>
        </p:txBody>
      </p:sp>
      <p:sp>
        <p:nvSpPr>
          <p:cNvPr id="4" name="Slide Number Placeholder 3"/>
          <p:cNvSpPr>
            <a:spLocks noGrp="1"/>
          </p:cNvSpPr>
          <p:nvPr>
            <p:ph type="sldNum" sz="quarter" idx="5"/>
          </p:nvPr>
        </p:nvSpPr>
        <p:spPr/>
        <p:txBody>
          <a:bodyPr/>
          <a:lstStyle/>
          <a:p>
            <a:fld id="{50FEA1F6-C598-42E1-8FB8-6A94DFBA27AB}" type="slidenum">
              <a:rPr lang="en-NZ" smtClean="0"/>
              <a:t>16</a:t>
            </a:fld>
            <a:endParaRPr lang="en-NZ"/>
          </a:p>
        </p:txBody>
      </p:sp>
    </p:spTree>
    <p:extLst>
      <p:ext uri="{BB962C8B-B14F-4D97-AF65-F5344CB8AC3E}">
        <p14:creationId xmlns:p14="http://schemas.microsoft.com/office/powerpoint/2010/main" val="991859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NZ" b="1" dirty="0"/>
              <a:t>Overcoming Common Challenges (2 minutes)</a:t>
            </a:r>
          </a:p>
          <a:p>
            <a:pPr>
              <a:buFont typeface="Arial" panose="020B0604020202020204" pitchFamily="34" charset="0"/>
              <a:buChar char="•"/>
            </a:pPr>
            <a:r>
              <a:rPr lang="en-NZ" b="1" dirty="0"/>
              <a:t>Information overload</a:t>
            </a:r>
            <a:r>
              <a:rPr lang="en-NZ" dirty="0"/>
              <a:t>: Focus on the most relevant strategic elements for your team</a:t>
            </a:r>
          </a:p>
          <a:p>
            <a:pPr>
              <a:buFont typeface="Arial" panose="020B0604020202020204" pitchFamily="34" charset="0"/>
              <a:buChar char="•"/>
            </a:pPr>
            <a:r>
              <a:rPr lang="en-NZ" b="1" dirty="0"/>
              <a:t>Competing priorities</a:t>
            </a:r>
            <a:r>
              <a:rPr lang="en-NZ" dirty="0"/>
              <a:t>: Use strategic alignment as a decision-making filter</a:t>
            </a:r>
          </a:p>
          <a:p>
            <a:pPr>
              <a:buFont typeface="Arial" panose="020B0604020202020204" pitchFamily="34" charset="0"/>
              <a:buChar char="•"/>
            </a:pPr>
            <a:r>
              <a:rPr lang="en-NZ" b="1" dirty="0"/>
              <a:t>Initiative fatigue</a:t>
            </a:r>
            <a:r>
              <a:rPr lang="en-NZ" dirty="0"/>
              <a:t>: Consolidate and integrate related initiatives</a:t>
            </a:r>
          </a:p>
          <a:p>
            <a:pPr>
              <a:buFont typeface="Arial" panose="020B0604020202020204" pitchFamily="34" charset="0"/>
              <a:buChar char="•"/>
            </a:pPr>
            <a:r>
              <a:rPr lang="en-NZ" b="1" dirty="0"/>
              <a:t>Resistance to change</a:t>
            </a:r>
            <a:r>
              <a:rPr lang="en-NZ" dirty="0"/>
              <a:t>: Connect strategy to purpose and meaningful outcomes</a:t>
            </a:r>
          </a:p>
          <a:p>
            <a:pPr>
              <a:buFont typeface="Arial" panose="020B0604020202020204" pitchFamily="34" charset="0"/>
              <a:buChar char="•"/>
            </a:pPr>
            <a:r>
              <a:rPr lang="en-NZ" b="1" dirty="0"/>
              <a:t>Limited resources</a:t>
            </a:r>
            <a:r>
              <a:rPr lang="en-NZ" dirty="0"/>
              <a:t>: Start small, demonstrate value, then scale</a:t>
            </a:r>
          </a:p>
          <a:p>
            <a:endParaRPr lang="en-NZ" dirty="0"/>
          </a:p>
        </p:txBody>
      </p:sp>
      <p:sp>
        <p:nvSpPr>
          <p:cNvPr id="4" name="Slide Number Placeholder 3"/>
          <p:cNvSpPr>
            <a:spLocks noGrp="1"/>
          </p:cNvSpPr>
          <p:nvPr>
            <p:ph type="sldNum" sz="quarter" idx="5"/>
          </p:nvPr>
        </p:nvSpPr>
        <p:spPr/>
        <p:txBody>
          <a:bodyPr/>
          <a:lstStyle/>
          <a:p>
            <a:fld id="{50FEA1F6-C598-42E1-8FB8-6A94DFBA27AB}" type="slidenum">
              <a:rPr lang="en-NZ" smtClean="0"/>
              <a:t>17</a:t>
            </a:fld>
            <a:endParaRPr lang="en-NZ"/>
          </a:p>
        </p:txBody>
      </p:sp>
    </p:spTree>
    <p:extLst>
      <p:ext uri="{BB962C8B-B14F-4D97-AF65-F5344CB8AC3E}">
        <p14:creationId xmlns:p14="http://schemas.microsoft.com/office/powerpoint/2010/main" val="6646124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NZ" b="1" dirty="0"/>
              <a:t>Next Steps and Support (1 minute)</a:t>
            </a:r>
          </a:p>
          <a:p>
            <a:pPr>
              <a:buFont typeface="Arial" panose="020B0604020202020204" pitchFamily="34" charset="0"/>
              <a:buChar char="•"/>
            </a:pPr>
            <a:r>
              <a:rPr lang="en-NZ" b="1" dirty="0"/>
              <a:t>Leadership development resources</a:t>
            </a:r>
            <a:r>
              <a:rPr lang="en-NZ" dirty="0"/>
              <a:t> available through Health NZ</a:t>
            </a:r>
          </a:p>
          <a:p>
            <a:pPr>
              <a:buFont typeface="Arial" panose="020B0604020202020204" pitchFamily="34" charset="0"/>
              <a:buChar char="•"/>
            </a:pPr>
            <a:r>
              <a:rPr lang="en-NZ" b="1" dirty="0"/>
              <a:t>Strategy implementation toolkit</a:t>
            </a:r>
            <a:r>
              <a:rPr lang="en-NZ" dirty="0"/>
              <a:t> to be shared following this session</a:t>
            </a:r>
          </a:p>
          <a:p>
            <a:pPr>
              <a:buFont typeface="Arial" panose="020B0604020202020204" pitchFamily="34" charset="0"/>
              <a:buChar char="•"/>
            </a:pPr>
            <a:r>
              <a:rPr lang="en-NZ" b="1" dirty="0"/>
              <a:t>Peer learning network</a:t>
            </a:r>
            <a:r>
              <a:rPr lang="en-NZ" dirty="0"/>
              <a:t> for ongoing support and idea sharing</a:t>
            </a:r>
          </a:p>
          <a:p>
            <a:pPr>
              <a:buFont typeface="Arial" panose="020B0604020202020204" pitchFamily="34" charset="0"/>
              <a:buChar char="•"/>
            </a:pPr>
            <a:r>
              <a:rPr lang="en-NZ" b="1" dirty="0"/>
              <a:t>Follow-up workshops</a:t>
            </a:r>
            <a:r>
              <a:rPr lang="en-NZ" dirty="0"/>
              <a:t> scheduled for [dates]</a:t>
            </a:r>
          </a:p>
          <a:p>
            <a:endParaRPr lang="en-NZ" dirty="0"/>
          </a:p>
        </p:txBody>
      </p:sp>
      <p:sp>
        <p:nvSpPr>
          <p:cNvPr id="4" name="Slide Number Placeholder 3"/>
          <p:cNvSpPr>
            <a:spLocks noGrp="1"/>
          </p:cNvSpPr>
          <p:nvPr>
            <p:ph type="sldNum" sz="quarter" idx="5"/>
          </p:nvPr>
        </p:nvSpPr>
        <p:spPr/>
        <p:txBody>
          <a:bodyPr/>
          <a:lstStyle/>
          <a:p>
            <a:fld id="{50FEA1F6-C598-42E1-8FB8-6A94DFBA27AB}" type="slidenum">
              <a:rPr lang="en-NZ" smtClean="0"/>
              <a:t>18</a:t>
            </a:fld>
            <a:endParaRPr lang="en-NZ"/>
          </a:p>
        </p:txBody>
      </p:sp>
    </p:spTree>
    <p:extLst>
      <p:ext uri="{BB962C8B-B14F-4D97-AF65-F5344CB8AC3E}">
        <p14:creationId xmlns:p14="http://schemas.microsoft.com/office/powerpoint/2010/main" val="1421161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A0570-B221-2601-0AE3-0916C821FB8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3FAA090E-AAD0-6907-D7DF-CFB2126009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15A0CE7-16B3-69ED-2461-FA441A471350}"/>
              </a:ext>
            </a:extLst>
          </p:cNvPr>
          <p:cNvSpPr>
            <a:spLocks noGrp="1"/>
          </p:cNvSpPr>
          <p:nvPr>
            <p:ph type="dt" sz="half" idx="10"/>
          </p:nvPr>
        </p:nvSpPr>
        <p:spPr/>
        <p:txBody>
          <a:bodyPr/>
          <a:lstStyle/>
          <a:p>
            <a:fld id="{6174FAE9-741C-49D2-B2AB-2F1BB408A962}" type="datetimeFigureOut">
              <a:rPr lang="en-NZ" smtClean="0"/>
              <a:t>1/07/2025</a:t>
            </a:fld>
            <a:endParaRPr lang="en-NZ"/>
          </a:p>
        </p:txBody>
      </p:sp>
      <p:sp>
        <p:nvSpPr>
          <p:cNvPr id="5" name="Footer Placeholder 4">
            <a:extLst>
              <a:ext uri="{FF2B5EF4-FFF2-40B4-BE49-F238E27FC236}">
                <a16:creationId xmlns:a16="http://schemas.microsoft.com/office/drawing/2014/main" id="{2E9DADB6-A75B-71B4-A455-78D70CDB393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3CF292B4-830D-EEFD-F52E-B5931E68E3F4}"/>
              </a:ext>
            </a:extLst>
          </p:cNvPr>
          <p:cNvSpPr>
            <a:spLocks noGrp="1"/>
          </p:cNvSpPr>
          <p:nvPr>
            <p:ph type="sldNum" sz="quarter" idx="12"/>
          </p:nvPr>
        </p:nvSpPr>
        <p:spPr/>
        <p:txBody>
          <a:bodyPr/>
          <a:lstStyle/>
          <a:p>
            <a:fld id="{33349B9F-A2FA-4F82-A20B-A41552AB0149}" type="slidenum">
              <a:rPr lang="en-NZ" smtClean="0"/>
              <a:t>‹#›</a:t>
            </a:fld>
            <a:endParaRPr lang="en-NZ"/>
          </a:p>
        </p:txBody>
      </p:sp>
    </p:spTree>
    <p:extLst>
      <p:ext uri="{BB962C8B-B14F-4D97-AF65-F5344CB8AC3E}">
        <p14:creationId xmlns:p14="http://schemas.microsoft.com/office/powerpoint/2010/main" val="2470413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35284-DCF9-94CC-3517-3C29BCC4FF2F}"/>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9667F7AE-87BB-962D-E6E1-0D5BACC6DF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BD6D24C3-EAA9-1B64-4F01-E4E8B3D9A883}"/>
              </a:ext>
            </a:extLst>
          </p:cNvPr>
          <p:cNvSpPr>
            <a:spLocks noGrp="1"/>
          </p:cNvSpPr>
          <p:nvPr>
            <p:ph type="dt" sz="half" idx="10"/>
          </p:nvPr>
        </p:nvSpPr>
        <p:spPr/>
        <p:txBody>
          <a:bodyPr/>
          <a:lstStyle/>
          <a:p>
            <a:fld id="{6174FAE9-741C-49D2-B2AB-2F1BB408A962}" type="datetimeFigureOut">
              <a:rPr lang="en-NZ" smtClean="0"/>
              <a:t>1/07/2025</a:t>
            </a:fld>
            <a:endParaRPr lang="en-NZ"/>
          </a:p>
        </p:txBody>
      </p:sp>
      <p:sp>
        <p:nvSpPr>
          <p:cNvPr id="5" name="Footer Placeholder 4">
            <a:extLst>
              <a:ext uri="{FF2B5EF4-FFF2-40B4-BE49-F238E27FC236}">
                <a16:creationId xmlns:a16="http://schemas.microsoft.com/office/drawing/2014/main" id="{9C74CB6C-9A4E-7555-16A6-0C6D6E8036E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A093DC0-C83A-92E7-DD3B-AF642399D499}"/>
              </a:ext>
            </a:extLst>
          </p:cNvPr>
          <p:cNvSpPr>
            <a:spLocks noGrp="1"/>
          </p:cNvSpPr>
          <p:nvPr>
            <p:ph type="sldNum" sz="quarter" idx="12"/>
          </p:nvPr>
        </p:nvSpPr>
        <p:spPr/>
        <p:txBody>
          <a:bodyPr/>
          <a:lstStyle/>
          <a:p>
            <a:fld id="{33349B9F-A2FA-4F82-A20B-A41552AB0149}" type="slidenum">
              <a:rPr lang="en-NZ" smtClean="0"/>
              <a:t>‹#›</a:t>
            </a:fld>
            <a:endParaRPr lang="en-NZ"/>
          </a:p>
        </p:txBody>
      </p:sp>
    </p:spTree>
    <p:extLst>
      <p:ext uri="{BB962C8B-B14F-4D97-AF65-F5344CB8AC3E}">
        <p14:creationId xmlns:p14="http://schemas.microsoft.com/office/powerpoint/2010/main" val="3352572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66AA2-04CC-8BF1-BFA9-A48135D67E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0815BF2F-8CD4-FBFA-FAE0-ACDF79A54E2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4C91EB-6050-392F-3440-4973270E2649}"/>
              </a:ext>
            </a:extLst>
          </p:cNvPr>
          <p:cNvSpPr>
            <a:spLocks noGrp="1"/>
          </p:cNvSpPr>
          <p:nvPr>
            <p:ph type="dt" sz="half" idx="10"/>
          </p:nvPr>
        </p:nvSpPr>
        <p:spPr/>
        <p:txBody>
          <a:bodyPr/>
          <a:lstStyle/>
          <a:p>
            <a:fld id="{6174FAE9-741C-49D2-B2AB-2F1BB408A962}" type="datetimeFigureOut">
              <a:rPr lang="en-NZ" smtClean="0"/>
              <a:t>1/07/2025</a:t>
            </a:fld>
            <a:endParaRPr lang="en-NZ"/>
          </a:p>
        </p:txBody>
      </p:sp>
      <p:sp>
        <p:nvSpPr>
          <p:cNvPr id="5" name="Footer Placeholder 4">
            <a:extLst>
              <a:ext uri="{FF2B5EF4-FFF2-40B4-BE49-F238E27FC236}">
                <a16:creationId xmlns:a16="http://schemas.microsoft.com/office/drawing/2014/main" id="{D05487ED-0251-4BC8-73FF-17252086F86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4FDF8CB-450E-C6B5-DD95-0F03B0CE349E}"/>
              </a:ext>
            </a:extLst>
          </p:cNvPr>
          <p:cNvSpPr>
            <a:spLocks noGrp="1"/>
          </p:cNvSpPr>
          <p:nvPr>
            <p:ph type="sldNum" sz="quarter" idx="12"/>
          </p:nvPr>
        </p:nvSpPr>
        <p:spPr/>
        <p:txBody>
          <a:bodyPr/>
          <a:lstStyle/>
          <a:p>
            <a:fld id="{33349B9F-A2FA-4F82-A20B-A41552AB0149}" type="slidenum">
              <a:rPr lang="en-NZ" smtClean="0"/>
              <a:t>‹#›</a:t>
            </a:fld>
            <a:endParaRPr lang="en-NZ"/>
          </a:p>
        </p:txBody>
      </p:sp>
    </p:spTree>
    <p:extLst>
      <p:ext uri="{BB962C8B-B14F-4D97-AF65-F5344CB8AC3E}">
        <p14:creationId xmlns:p14="http://schemas.microsoft.com/office/powerpoint/2010/main" val="2055129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29077-44BE-E5F0-3231-69C813EA9EEC}"/>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F7DDE89C-2847-D2FB-B4FF-AC02491707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E223F876-17B2-6929-E764-F2F3D9F30B8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8FD646DD-2BAE-8A68-37E8-F74295FFB7B9}"/>
              </a:ext>
            </a:extLst>
          </p:cNvPr>
          <p:cNvSpPr>
            <a:spLocks noGrp="1"/>
          </p:cNvSpPr>
          <p:nvPr>
            <p:ph type="dt" sz="half" idx="10"/>
          </p:nvPr>
        </p:nvSpPr>
        <p:spPr/>
        <p:txBody>
          <a:bodyPr/>
          <a:lstStyle/>
          <a:p>
            <a:fld id="{6174FAE9-741C-49D2-B2AB-2F1BB408A962}" type="datetimeFigureOut">
              <a:rPr lang="en-NZ" smtClean="0"/>
              <a:t>1/07/2025</a:t>
            </a:fld>
            <a:endParaRPr lang="en-NZ"/>
          </a:p>
        </p:txBody>
      </p:sp>
      <p:sp>
        <p:nvSpPr>
          <p:cNvPr id="6" name="Footer Placeholder 5">
            <a:extLst>
              <a:ext uri="{FF2B5EF4-FFF2-40B4-BE49-F238E27FC236}">
                <a16:creationId xmlns:a16="http://schemas.microsoft.com/office/drawing/2014/main" id="{459D1F2B-2E53-360B-7227-9FE64EE5CBC2}"/>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E5BFC9EC-18F5-D195-0B9F-2BBA7D2C352D}"/>
              </a:ext>
            </a:extLst>
          </p:cNvPr>
          <p:cNvSpPr>
            <a:spLocks noGrp="1"/>
          </p:cNvSpPr>
          <p:nvPr>
            <p:ph type="sldNum" sz="quarter" idx="12"/>
          </p:nvPr>
        </p:nvSpPr>
        <p:spPr/>
        <p:txBody>
          <a:bodyPr/>
          <a:lstStyle/>
          <a:p>
            <a:fld id="{33349B9F-A2FA-4F82-A20B-A41552AB0149}" type="slidenum">
              <a:rPr lang="en-NZ" smtClean="0"/>
              <a:t>‹#›</a:t>
            </a:fld>
            <a:endParaRPr lang="en-NZ"/>
          </a:p>
        </p:txBody>
      </p:sp>
    </p:spTree>
    <p:extLst>
      <p:ext uri="{BB962C8B-B14F-4D97-AF65-F5344CB8AC3E}">
        <p14:creationId xmlns:p14="http://schemas.microsoft.com/office/powerpoint/2010/main" val="502565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1A50A-FFA3-8B5D-047A-B21C488EBD8B}"/>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39771C7D-B5C0-96FC-1C3F-433F982339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47927C-35F8-02A9-A547-047773FC26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A371E1F9-9674-BA07-C7C9-2A40C131BC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2FEA64-9B1D-6C39-B501-DD1F054107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70CABCC2-4663-F90C-0741-238B682109FD}"/>
              </a:ext>
            </a:extLst>
          </p:cNvPr>
          <p:cNvSpPr>
            <a:spLocks noGrp="1"/>
          </p:cNvSpPr>
          <p:nvPr>
            <p:ph type="dt" sz="half" idx="10"/>
          </p:nvPr>
        </p:nvSpPr>
        <p:spPr/>
        <p:txBody>
          <a:bodyPr/>
          <a:lstStyle/>
          <a:p>
            <a:fld id="{6174FAE9-741C-49D2-B2AB-2F1BB408A962}" type="datetimeFigureOut">
              <a:rPr lang="en-NZ" smtClean="0"/>
              <a:t>1/07/2025</a:t>
            </a:fld>
            <a:endParaRPr lang="en-NZ"/>
          </a:p>
        </p:txBody>
      </p:sp>
      <p:sp>
        <p:nvSpPr>
          <p:cNvPr id="8" name="Footer Placeholder 7">
            <a:extLst>
              <a:ext uri="{FF2B5EF4-FFF2-40B4-BE49-F238E27FC236}">
                <a16:creationId xmlns:a16="http://schemas.microsoft.com/office/drawing/2014/main" id="{B59F683D-2508-F0AD-C700-6DA8E633D410}"/>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217774C-9BA6-6C3F-CFB4-E6EC08E6BA38}"/>
              </a:ext>
            </a:extLst>
          </p:cNvPr>
          <p:cNvSpPr>
            <a:spLocks noGrp="1"/>
          </p:cNvSpPr>
          <p:nvPr>
            <p:ph type="sldNum" sz="quarter" idx="12"/>
          </p:nvPr>
        </p:nvSpPr>
        <p:spPr/>
        <p:txBody>
          <a:bodyPr/>
          <a:lstStyle/>
          <a:p>
            <a:fld id="{33349B9F-A2FA-4F82-A20B-A41552AB0149}" type="slidenum">
              <a:rPr lang="en-NZ" smtClean="0"/>
              <a:t>‹#›</a:t>
            </a:fld>
            <a:endParaRPr lang="en-NZ"/>
          </a:p>
        </p:txBody>
      </p:sp>
    </p:spTree>
    <p:extLst>
      <p:ext uri="{BB962C8B-B14F-4D97-AF65-F5344CB8AC3E}">
        <p14:creationId xmlns:p14="http://schemas.microsoft.com/office/powerpoint/2010/main" val="754222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FD200-2292-A483-322E-2E418D94BCAD}"/>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D9FF78B8-C2FA-15E4-2593-CE785C0B1B02}"/>
              </a:ext>
            </a:extLst>
          </p:cNvPr>
          <p:cNvSpPr>
            <a:spLocks noGrp="1"/>
          </p:cNvSpPr>
          <p:nvPr>
            <p:ph type="dt" sz="half" idx="10"/>
          </p:nvPr>
        </p:nvSpPr>
        <p:spPr/>
        <p:txBody>
          <a:bodyPr/>
          <a:lstStyle/>
          <a:p>
            <a:fld id="{6174FAE9-741C-49D2-B2AB-2F1BB408A962}" type="datetimeFigureOut">
              <a:rPr lang="en-NZ" smtClean="0"/>
              <a:t>1/07/2025</a:t>
            </a:fld>
            <a:endParaRPr lang="en-NZ"/>
          </a:p>
        </p:txBody>
      </p:sp>
      <p:sp>
        <p:nvSpPr>
          <p:cNvPr id="4" name="Footer Placeholder 3">
            <a:extLst>
              <a:ext uri="{FF2B5EF4-FFF2-40B4-BE49-F238E27FC236}">
                <a16:creationId xmlns:a16="http://schemas.microsoft.com/office/drawing/2014/main" id="{F277FD2F-F892-62DE-2138-1D3AAB388D50}"/>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F5EE11C3-993D-E408-E76A-8105F8FCBBF3}"/>
              </a:ext>
            </a:extLst>
          </p:cNvPr>
          <p:cNvSpPr>
            <a:spLocks noGrp="1"/>
          </p:cNvSpPr>
          <p:nvPr>
            <p:ph type="sldNum" sz="quarter" idx="12"/>
          </p:nvPr>
        </p:nvSpPr>
        <p:spPr/>
        <p:txBody>
          <a:bodyPr/>
          <a:lstStyle/>
          <a:p>
            <a:fld id="{33349B9F-A2FA-4F82-A20B-A41552AB0149}" type="slidenum">
              <a:rPr lang="en-NZ" smtClean="0"/>
              <a:t>‹#›</a:t>
            </a:fld>
            <a:endParaRPr lang="en-NZ"/>
          </a:p>
        </p:txBody>
      </p:sp>
    </p:spTree>
    <p:extLst>
      <p:ext uri="{BB962C8B-B14F-4D97-AF65-F5344CB8AC3E}">
        <p14:creationId xmlns:p14="http://schemas.microsoft.com/office/powerpoint/2010/main" val="2965060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143332-8806-48DB-8326-899DCC7B10C4}"/>
              </a:ext>
            </a:extLst>
          </p:cNvPr>
          <p:cNvSpPr>
            <a:spLocks noGrp="1"/>
          </p:cNvSpPr>
          <p:nvPr>
            <p:ph type="dt" sz="half" idx="10"/>
          </p:nvPr>
        </p:nvSpPr>
        <p:spPr/>
        <p:txBody>
          <a:bodyPr/>
          <a:lstStyle/>
          <a:p>
            <a:fld id="{6174FAE9-741C-49D2-B2AB-2F1BB408A962}" type="datetimeFigureOut">
              <a:rPr lang="en-NZ" smtClean="0"/>
              <a:t>1/07/2025</a:t>
            </a:fld>
            <a:endParaRPr lang="en-NZ"/>
          </a:p>
        </p:txBody>
      </p:sp>
      <p:sp>
        <p:nvSpPr>
          <p:cNvPr id="3" name="Footer Placeholder 2">
            <a:extLst>
              <a:ext uri="{FF2B5EF4-FFF2-40B4-BE49-F238E27FC236}">
                <a16:creationId xmlns:a16="http://schemas.microsoft.com/office/drawing/2014/main" id="{6480F3DA-593A-ACF8-7F5B-99DB7D92D237}"/>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E6C478B3-9C57-A8A5-427C-0782E5ED1014}"/>
              </a:ext>
            </a:extLst>
          </p:cNvPr>
          <p:cNvSpPr>
            <a:spLocks noGrp="1"/>
          </p:cNvSpPr>
          <p:nvPr>
            <p:ph type="sldNum" sz="quarter" idx="12"/>
          </p:nvPr>
        </p:nvSpPr>
        <p:spPr/>
        <p:txBody>
          <a:bodyPr/>
          <a:lstStyle/>
          <a:p>
            <a:fld id="{33349B9F-A2FA-4F82-A20B-A41552AB0149}" type="slidenum">
              <a:rPr lang="en-NZ" smtClean="0"/>
              <a:t>‹#›</a:t>
            </a:fld>
            <a:endParaRPr lang="en-NZ"/>
          </a:p>
        </p:txBody>
      </p:sp>
    </p:spTree>
    <p:extLst>
      <p:ext uri="{BB962C8B-B14F-4D97-AF65-F5344CB8AC3E}">
        <p14:creationId xmlns:p14="http://schemas.microsoft.com/office/powerpoint/2010/main" val="3234218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CEF27-B5D3-8560-BF09-C6871581AA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7099339-562E-4F9E-44E7-B94F19093E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C75B7DAE-6FB0-1FC6-2372-A6BE5D7FCF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FACB62-819E-F8B2-FFB0-EB583C61A68B}"/>
              </a:ext>
            </a:extLst>
          </p:cNvPr>
          <p:cNvSpPr>
            <a:spLocks noGrp="1"/>
          </p:cNvSpPr>
          <p:nvPr>
            <p:ph type="dt" sz="half" idx="10"/>
          </p:nvPr>
        </p:nvSpPr>
        <p:spPr/>
        <p:txBody>
          <a:bodyPr/>
          <a:lstStyle/>
          <a:p>
            <a:fld id="{6174FAE9-741C-49D2-B2AB-2F1BB408A962}" type="datetimeFigureOut">
              <a:rPr lang="en-NZ" smtClean="0"/>
              <a:t>1/07/2025</a:t>
            </a:fld>
            <a:endParaRPr lang="en-NZ"/>
          </a:p>
        </p:txBody>
      </p:sp>
      <p:sp>
        <p:nvSpPr>
          <p:cNvPr id="6" name="Footer Placeholder 5">
            <a:extLst>
              <a:ext uri="{FF2B5EF4-FFF2-40B4-BE49-F238E27FC236}">
                <a16:creationId xmlns:a16="http://schemas.microsoft.com/office/drawing/2014/main" id="{AFB02C28-220F-6197-9D93-C8372DFC728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EB0CA772-F608-1D85-E138-A50FF518E4B7}"/>
              </a:ext>
            </a:extLst>
          </p:cNvPr>
          <p:cNvSpPr>
            <a:spLocks noGrp="1"/>
          </p:cNvSpPr>
          <p:nvPr>
            <p:ph type="sldNum" sz="quarter" idx="12"/>
          </p:nvPr>
        </p:nvSpPr>
        <p:spPr/>
        <p:txBody>
          <a:bodyPr/>
          <a:lstStyle/>
          <a:p>
            <a:fld id="{33349B9F-A2FA-4F82-A20B-A41552AB0149}" type="slidenum">
              <a:rPr lang="en-NZ" smtClean="0"/>
              <a:t>‹#›</a:t>
            </a:fld>
            <a:endParaRPr lang="en-NZ"/>
          </a:p>
        </p:txBody>
      </p:sp>
    </p:spTree>
    <p:extLst>
      <p:ext uri="{BB962C8B-B14F-4D97-AF65-F5344CB8AC3E}">
        <p14:creationId xmlns:p14="http://schemas.microsoft.com/office/powerpoint/2010/main" val="80618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680CD-9F04-0D89-8835-7D7C7463DF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DCC0B4E9-A711-82B7-C95F-BAD6BCEF25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855F279A-98DD-96AC-C0C4-CE7FD068FB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413101-00BD-7627-6FD6-F263B31B676B}"/>
              </a:ext>
            </a:extLst>
          </p:cNvPr>
          <p:cNvSpPr>
            <a:spLocks noGrp="1"/>
          </p:cNvSpPr>
          <p:nvPr>
            <p:ph type="dt" sz="half" idx="10"/>
          </p:nvPr>
        </p:nvSpPr>
        <p:spPr/>
        <p:txBody>
          <a:bodyPr/>
          <a:lstStyle/>
          <a:p>
            <a:fld id="{6174FAE9-741C-49D2-B2AB-2F1BB408A962}" type="datetimeFigureOut">
              <a:rPr lang="en-NZ" smtClean="0"/>
              <a:t>1/07/2025</a:t>
            </a:fld>
            <a:endParaRPr lang="en-NZ"/>
          </a:p>
        </p:txBody>
      </p:sp>
      <p:sp>
        <p:nvSpPr>
          <p:cNvPr id="6" name="Footer Placeholder 5">
            <a:extLst>
              <a:ext uri="{FF2B5EF4-FFF2-40B4-BE49-F238E27FC236}">
                <a16:creationId xmlns:a16="http://schemas.microsoft.com/office/drawing/2014/main" id="{D33D7A93-0790-76C2-92B6-42347B441284}"/>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8FCEAE3C-8A5F-BA23-F073-F22FE8F62ECC}"/>
              </a:ext>
            </a:extLst>
          </p:cNvPr>
          <p:cNvSpPr>
            <a:spLocks noGrp="1"/>
          </p:cNvSpPr>
          <p:nvPr>
            <p:ph type="sldNum" sz="quarter" idx="12"/>
          </p:nvPr>
        </p:nvSpPr>
        <p:spPr/>
        <p:txBody>
          <a:bodyPr/>
          <a:lstStyle/>
          <a:p>
            <a:fld id="{33349B9F-A2FA-4F82-A20B-A41552AB0149}" type="slidenum">
              <a:rPr lang="en-NZ" smtClean="0"/>
              <a:t>‹#›</a:t>
            </a:fld>
            <a:endParaRPr lang="en-NZ"/>
          </a:p>
        </p:txBody>
      </p:sp>
    </p:spTree>
    <p:extLst>
      <p:ext uri="{BB962C8B-B14F-4D97-AF65-F5344CB8AC3E}">
        <p14:creationId xmlns:p14="http://schemas.microsoft.com/office/powerpoint/2010/main" val="584149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C1F64-7D17-A28E-D474-E708B599FD22}"/>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FFBE6997-5F41-B3B1-C5AF-8CB53C3075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6BA4D281-2B7E-3C12-FC3F-EED6CAB5E68D}"/>
              </a:ext>
            </a:extLst>
          </p:cNvPr>
          <p:cNvSpPr>
            <a:spLocks noGrp="1"/>
          </p:cNvSpPr>
          <p:nvPr>
            <p:ph type="dt" sz="half" idx="10"/>
          </p:nvPr>
        </p:nvSpPr>
        <p:spPr/>
        <p:txBody>
          <a:bodyPr/>
          <a:lstStyle/>
          <a:p>
            <a:fld id="{6174FAE9-741C-49D2-B2AB-2F1BB408A962}" type="datetimeFigureOut">
              <a:rPr lang="en-NZ" smtClean="0"/>
              <a:t>1/07/2025</a:t>
            </a:fld>
            <a:endParaRPr lang="en-NZ"/>
          </a:p>
        </p:txBody>
      </p:sp>
      <p:sp>
        <p:nvSpPr>
          <p:cNvPr id="5" name="Footer Placeholder 4">
            <a:extLst>
              <a:ext uri="{FF2B5EF4-FFF2-40B4-BE49-F238E27FC236}">
                <a16:creationId xmlns:a16="http://schemas.microsoft.com/office/drawing/2014/main" id="{714ED402-EF06-9E18-4C02-111CDEF08405}"/>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132AA8C3-7B5D-B60D-6378-0B595C330A4B}"/>
              </a:ext>
            </a:extLst>
          </p:cNvPr>
          <p:cNvSpPr>
            <a:spLocks noGrp="1"/>
          </p:cNvSpPr>
          <p:nvPr>
            <p:ph type="sldNum" sz="quarter" idx="12"/>
          </p:nvPr>
        </p:nvSpPr>
        <p:spPr/>
        <p:txBody>
          <a:bodyPr/>
          <a:lstStyle/>
          <a:p>
            <a:fld id="{33349B9F-A2FA-4F82-A20B-A41552AB0149}" type="slidenum">
              <a:rPr lang="en-NZ" smtClean="0"/>
              <a:t>‹#›</a:t>
            </a:fld>
            <a:endParaRPr lang="en-NZ"/>
          </a:p>
        </p:txBody>
      </p:sp>
    </p:spTree>
    <p:extLst>
      <p:ext uri="{BB962C8B-B14F-4D97-AF65-F5344CB8AC3E}">
        <p14:creationId xmlns:p14="http://schemas.microsoft.com/office/powerpoint/2010/main" val="665507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8223E3-DACD-EC30-6B4F-BD341E4471A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D3AE4657-80A2-9BDD-5D0D-92F3C39AF4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3EEAA180-446E-0A20-6ACF-136089C67E60}"/>
              </a:ext>
            </a:extLst>
          </p:cNvPr>
          <p:cNvSpPr>
            <a:spLocks noGrp="1"/>
          </p:cNvSpPr>
          <p:nvPr>
            <p:ph type="dt" sz="half" idx="10"/>
          </p:nvPr>
        </p:nvSpPr>
        <p:spPr/>
        <p:txBody>
          <a:bodyPr/>
          <a:lstStyle/>
          <a:p>
            <a:fld id="{6174FAE9-741C-49D2-B2AB-2F1BB408A962}" type="datetimeFigureOut">
              <a:rPr lang="en-NZ" smtClean="0"/>
              <a:t>1/07/2025</a:t>
            </a:fld>
            <a:endParaRPr lang="en-NZ"/>
          </a:p>
        </p:txBody>
      </p:sp>
      <p:sp>
        <p:nvSpPr>
          <p:cNvPr id="5" name="Footer Placeholder 4">
            <a:extLst>
              <a:ext uri="{FF2B5EF4-FFF2-40B4-BE49-F238E27FC236}">
                <a16:creationId xmlns:a16="http://schemas.microsoft.com/office/drawing/2014/main" id="{9D4509AB-E3C4-E0A7-F861-CA167F6C1B10}"/>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C8D8501-5ACF-D2AE-E955-10977A1EF350}"/>
              </a:ext>
            </a:extLst>
          </p:cNvPr>
          <p:cNvSpPr>
            <a:spLocks noGrp="1"/>
          </p:cNvSpPr>
          <p:nvPr>
            <p:ph type="sldNum" sz="quarter" idx="12"/>
          </p:nvPr>
        </p:nvSpPr>
        <p:spPr/>
        <p:txBody>
          <a:bodyPr/>
          <a:lstStyle/>
          <a:p>
            <a:fld id="{33349B9F-A2FA-4F82-A20B-A41552AB0149}" type="slidenum">
              <a:rPr lang="en-NZ" smtClean="0"/>
              <a:t>‹#›</a:t>
            </a:fld>
            <a:endParaRPr lang="en-NZ"/>
          </a:p>
        </p:txBody>
      </p:sp>
    </p:spTree>
    <p:extLst>
      <p:ext uri="{BB962C8B-B14F-4D97-AF65-F5344CB8AC3E}">
        <p14:creationId xmlns:p14="http://schemas.microsoft.com/office/powerpoint/2010/main" val="2196274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0199C1-171C-6F41-D1A6-4443436B8D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9D828B43-1894-CD35-3F7E-EE14623914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96704AA-0B0E-A75C-CF96-9328F90196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74FAE9-741C-49D2-B2AB-2F1BB408A962}" type="datetimeFigureOut">
              <a:rPr lang="en-NZ" smtClean="0"/>
              <a:t>1/07/2025</a:t>
            </a:fld>
            <a:endParaRPr lang="en-NZ"/>
          </a:p>
        </p:txBody>
      </p:sp>
      <p:sp>
        <p:nvSpPr>
          <p:cNvPr id="5" name="Footer Placeholder 4">
            <a:extLst>
              <a:ext uri="{FF2B5EF4-FFF2-40B4-BE49-F238E27FC236}">
                <a16:creationId xmlns:a16="http://schemas.microsoft.com/office/drawing/2014/main" id="{8273A19C-74FA-EC75-71F6-3BD7503416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Z"/>
          </a:p>
        </p:txBody>
      </p:sp>
      <p:sp>
        <p:nvSpPr>
          <p:cNvPr id="6" name="Slide Number Placeholder 5">
            <a:extLst>
              <a:ext uri="{FF2B5EF4-FFF2-40B4-BE49-F238E27FC236}">
                <a16:creationId xmlns:a16="http://schemas.microsoft.com/office/drawing/2014/main" id="{05E42D07-7B43-1CA7-14C2-2BC859F0B1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349B9F-A2FA-4F82-A20B-A41552AB0149}" type="slidenum">
              <a:rPr lang="en-NZ" smtClean="0"/>
              <a:t>‹#›</a:t>
            </a:fld>
            <a:endParaRPr lang="en-NZ"/>
          </a:p>
        </p:txBody>
      </p:sp>
    </p:spTree>
    <p:extLst>
      <p:ext uri="{BB962C8B-B14F-4D97-AF65-F5344CB8AC3E}">
        <p14:creationId xmlns:p14="http://schemas.microsoft.com/office/powerpoint/2010/main" val="560333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health.govt.nz/strategies-initiatives/health-strategies/womens-health-strategy" TargetMode="External"/><Relationship Id="rId3" Type="http://schemas.openxmlformats.org/officeDocument/2006/relationships/image" Target="../media/image2.jpeg"/><Relationship Id="rId7" Type="http://schemas.openxmlformats.org/officeDocument/2006/relationships/hyperlink" Target="https://www.health.govt.nz/strategies-initiatives/health-strategies/new-zealand-health-strategy"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health.govt.nz/strategies-initiatives/health-strategies/pae-tu-hauora-maori-strategy" TargetMode="External"/><Relationship Id="rId5" Type="http://schemas.openxmlformats.org/officeDocument/2006/relationships/hyperlink" Target="https://www.health.govt.nz/strategies-initiatives/health-strategies/health-of-disabled-people-strategy" TargetMode="External"/><Relationship Id="rId4" Type="http://schemas.openxmlformats.org/officeDocument/2006/relationships/hyperlink" Target="https://www.health.govt.nz/strategies-initiatives/health-strategies/te-mana-ola-the-pacific-health-strategy" TargetMode="External"/><Relationship Id="rId9" Type="http://schemas.openxmlformats.org/officeDocument/2006/relationships/hyperlink" Target="https://www.health.govt.nz/strategies-initiatives/health-strategies/rural-health-strategy"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health.govt.nz/system/files/2024-06/government-policy-statement-on-health-2024-2027-v4.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4C5F052-F10A-9FD0-E87D-33F14969E51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593" b="12073"/>
          <a:stretch/>
        </p:blipFill>
        <p:spPr bwMode="auto">
          <a:xfrm>
            <a:off x="0" y="0"/>
            <a:ext cx="12344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30DEED5-1336-B317-2CEA-CCB4A401831A}"/>
              </a:ext>
            </a:extLst>
          </p:cNvPr>
          <p:cNvSpPr>
            <a:spLocks noGrp="1"/>
          </p:cNvSpPr>
          <p:nvPr>
            <p:ph type="ctrTitle"/>
          </p:nvPr>
        </p:nvSpPr>
        <p:spPr>
          <a:xfrm>
            <a:off x="1524000" y="0"/>
            <a:ext cx="9144000" cy="1119352"/>
          </a:xfrm>
        </p:spPr>
        <p:txBody>
          <a:bodyPr>
            <a:normAutofit fontScale="90000"/>
          </a:bodyPr>
          <a:lstStyle/>
          <a:p>
            <a:r>
              <a:rPr lang="en-NZ" sz="8000" b="0" i="0" dirty="0">
                <a:solidFill>
                  <a:schemeClr val="accent1"/>
                </a:solidFill>
                <a:effectLst/>
                <a:latin typeface="Abadi Extra Light"/>
              </a:rPr>
              <a:t>STRATEGIC THINKING</a:t>
            </a:r>
            <a:endParaRPr lang="en-NZ" sz="8000" dirty="0">
              <a:solidFill>
                <a:schemeClr val="accent1"/>
              </a:solidFill>
              <a:latin typeface="Abadi Extra Light"/>
            </a:endParaRPr>
          </a:p>
        </p:txBody>
      </p:sp>
      <p:sp>
        <p:nvSpPr>
          <p:cNvPr id="3" name="Subtitle 2">
            <a:extLst>
              <a:ext uri="{FF2B5EF4-FFF2-40B4-BE49-F238E27FC236}">
                <a16:creationId xmlns:a16="http://schemas.microsoft.com/office/drawing/2014/main" id="{C2A79789-582A-95AA-375F-1B8C8241FE74}"/>
              </a:ext>
            </a:extLst>
          </p:cNvPr>
          <p:cNvSpPr>
            <a:spLocks noGrp="1"/>
          </p:cNvSpPr>
          <p:nvPr>
            <p:ph type="subTitle" idx="1"/>
          </p:nvPr>
        </p:nvSpPr>
        <p:spPr>
          <a:xfrm>
            <a:off x="1524000" y="921900"/>
            <a:ext cx="9144000" cy="1655762"/>
          </a:xfrm>
        </p:spPr>
        <p:txBody>
          <a:bodyPr/>
          <a:lstStyle/>
          <a:p>
            <a:r>
              <a:rPr lang="en-NZ" b="1" dirty="0">
                <a:solidFill>
                  <a:srgbClr val="242424"/>
                </a:solidFill>
                <a:latin typeface="ADLaM Display"/>
              </a:rPr>
              <a:t>how to encourage strategic thinking in your workforce</a:t>
            </a:r>
            <a:endParaRPr lang="en-NZ" b="1" dirty="0">
              <a:latin typeface="ADLaM Display"/>
            </a:endParaRPr>
          </a:p>
        </p:txBody>
      </p:sp>
    </p:spTree>
    <p:extLst>
      <p:ext uri="{BB962C8B-B14F-4D97-AF65-F5344CB8AC3E}">
        <p14:creationId xmlns:p14="http://schemas.microsoft.com/office/powerpoint/2010/main" val="4242776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rom Maniototo with Love - New, Zealand, Otago, Maniototo, Plain, hill,  winter, snow, sky, white, cloud, paddock, nature, gravel… | Otago, Clouds,  Natural landmarks">
            <a:extLst>
              <a:ext uri="{FF2B5EF4-FFF2-40B4-BE49-F238E27FC236}">
                <a16:creationId xmlns:a16="http://schemas.microsoft.com/office/drawing/2014/main" id="{DBF73001-5549-7D5E-CDA6-A1FC23FA4A4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0666"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65955FB-A7BD-0313-1F0A-639B676B92B7}"/>
              </a:ext>
            </a:extLst>
          </p:cNvPr>
          <p:cNvSpPr>
            <a:spLocks noGrp="1"/>
          </p:cNvSpPr>
          <p:nvPr>
            <p:ph type="title"/>
          </p:nvPr>
        </p:nvSpPr>
        <p:spPr/>
        <p:txBody>
          <a:bodyPr>
            <a:normAutofit/>
          </a:bodyPr>
          <a:lstStyle/>
          <a:p>
            <a:pPr algn="ctr"/>
            <a:r>
              <a:rPr lang="en-NZ" sz="8000" b="1" dirty="0">
                <a:solidFill>
                  <a:schemeClr val="bg1"/>
                </a:solidFill>
                <a:latin typeface="Abadi Extra Light" panose="020B0204020104020204" pitchFamily="34" charset="0"/>
              </a:rPr>
              <a:t>Strategic Landscape</a:t>
            </a:r>
          </a:p>
        </p:txBody>
      </p:sp>
      <p:sp>
        <p:nvSpPr>
          <p:cNvPr id="5" name="Oval 4">
            <a:extLst>
              <a:ext uri="{FF2B5EF4-FFF2-40B4-BE49-F238E27FC236}">
                <a16:creationId xmlns:a16="http://schemas.microsoft.com/office/drawing/2014/main" id="{89FC67DB-927D-4685-A1F5-A061A1B624B8}"/>
              </a:ext>
            </a:extLst>
          </p:cNvPr>
          <p:cNvSpPr/>
          <p:nvPr/>
        </p:nvSpPr>
        <p:spPr>
          <a:xfrm>
            <a:off x="605899" y="2800754"/>
            <a:ext cx="2752918" cy="2582054"/>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sz="2800" dirty="0">
                <a:latin typeface="Abadi" panose="020B0604020104020204" pitchFamily="34" charset="0"/>
              </a:rPr>
              <a:t>Pae Ora </a:t>
            </a:r>
            <a:r>
              <a:rPr lang="en-NZ" sz="2000" dirty="0">
                <a:latin typeface="Abadi" panose="020B0604020104020204" pitchFamily="34" charset="0"/>
              </a:rPr>
              <a:t>(healthy futures)</a:t>
            </a:r>
            <a:endParaRPr lang="en-NZ" sz="2800" dirty="0">
              <a:latin typeface="Abadi" panose="020B0604020104020204" pitchFamily="34" charset="0"/>
            </a:endParaRPr>
          </a:p>
        </p:txBody>
      </p:sp>
      <p:sp>
        <p:nvSpPr>
          <p:cNvPr id="6" name="Oval 5">
            <a:extLst>
              <a:ext uri="{FF2B5EF4-FFF2-40B4-BE49-F238E27FC236}">
                <a16:creationId xmlns:a16="http://schemas.microsoft.com/office/drawing/2014/main" id="{035B2CD5-186D-CA8A-0233-9B807E5B52A7}"/>
              </a:ext>
            </a:extLst>
          </p:cNvPr>
          <p:cNvSpPr/>
          <p:nvPr/>
        </p:nvSpPr>
        <p:spPr>
          <a:xfrm>
            <a:off x="9551304" y="2356023"/>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0" i="0" dirty="0">
                <a:solidFill>
                  <a:schemeClr val="bg1"/>
                </a:solidFill>
                <a:effectLst/>
                <a:latin typeface="Poppins" panose="00000500000000000000" pitchFamily="2" charset="0"/>
                <a:hlinkClick r:id="rId4" tooltip="Te Mana Ola: The Pacific Health Strategy">
                  <a:extLst>
                    <a:ext uri="{A12FA001-AC4F-418D-AE19-62706E023703}">
                      <ahyp:hlinkClr xmlns:ahyp="http://schemas.microsoft.com/office/drawing/2018/hyperlinkcolor" val="tx"/>
                    </a:ext>
                  </a:extLst>
                </a:hlinkClick>
              </a:rPr>
              <a:t>Te Mana Ola: The Pacific Health Strategy</a:t>
            </a:r>
            <a:r>
              <a:rPr lang="en-NZ" sz="1600" b="0" i="0" dirty="0">
                <a:solidFill>
                  <a:schemeClr val="bg1"/>
                </a:solidFill>
                <a:effectLst/>
                <a:latin typeface="Poppins" panose="00000500000000000000" pitchFamily="2" charset="0"/>
              </a:rPr>
              <a:t> </a:t>
            </a:r>
          </a:p>
        </p:txBody>
      </p:sp>
      <p:sp>
        <p:nvSpPr>
          <p:cNvPr id="7" name="Oval 6">
            <a:extLst>
              <a:ext uri="{FF2B5EF4-FFF2-40B4-BE49-F238E27FC236}">
                <a16:creationId xmlns:a16="http://schemas.microsoft.com/office/drawing/2014/main" id="{949B776C-BC82-7192-BE30-2AAA1C2F2E9F}"/>
              </a:ext>
            </a:extLst>
          </p:cNvPr>
          <p:cNvSpPr/>
          <p:nvPr/>
        </p:nvSpPr>
        <p:spPr>
          <a:xfrm>
            <a:off x="9628122" y="4193389"/>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0" i="0" dirty="0">
                <a:solidFill>
                  <a:schemeClr val="bg1"/>
                </a:solidFill>
                <a:effectLst/>
                <a:latin typeface="Poppins" panose="00000500000000000000" pitchFamily="2" charset="0"/>
                <a:hlinkClick r:id="rId5" tooltip="Health of Disabled People Strategy">
                  <a:extLst>
                    <a:ext uri="{A12FA001-AC4F-418D-AE19-62706E023703}">
                      <ahyp:hlinkClr xmlns:ahyp="http://schemas.microsoft.com/office/drawing/2018/hyperlinkcolor" val="tx"/>
                    </a:ext>
                  </a:extLst>
                </a:hlinkClick>
              </a:rPr>
              <a:t>Health of Disabled People Strategy</a:t>
            </a:r>
            <a:r>
              <a:rPr lang="en-NZ" sz="1600" b="0" i="0" dirty="0">
                <a:solidFill>
                  <a:schemeClr val="bg1"/>
                </a:solidFill>
                <a:effectLst/>
                <a:latin typeface="Poppins" panose="00000500000000000000" pitchFamily="2" charset="0"/>
              </a:rPr>
              <a:t> </a:t>
            </a:r>
          </a:p>
        </p:txBody>
      </p:sp>
      <p:sp>
        <p:nvSpPr>
          <p:cNvPr id="8" name="Oval 7">
            <a:extLst>
              <a:ext uri="{FF2B5EF4-FFF2-40B4-BE49-F238E27FC236}">
                <a16:creationId xmlns:a16="http://schemas.microsoft.com/office/drawing/2014/main" id="{EF79FC6A-9016-BE00-B024-9D60F200874D}"/>
              </a:ext>
            </a:extLst>
          </p:cNvPr>
          <p:cNvSpPr/>
          <p:nvPr/>
        </p:nvSpPr>
        <p:spPr>
          <a:xfrm>
            <a:off x="7170215" y="1529354"/>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it-IT" sz="1600" b="0" i="0" dirty="0">
                <a:solidFill>
                  <a:schemeClr val="bg1"/>
                </a:solidFill>
                <a:effectLst/>
                <a:latin typeface="Poppins" panose="00000500000000000000" pitchFamily="2" charset="0"/>
                <a:hlinkClick r:id="rId6" tooltip="Pae Tū: Hauora Māori Strategy">
                  <a:extLst>
                    <a:ext uri="{A12FA001-AC4F-418D-AE19-62706E023703}">
                      <ahyp:hlinkClr xmlns:ahyp="http://schemas.microsoft.com/office/drawing/2018/hyperlinkcolor" val="tx"/>
                    </a:ext>
                  </a:extLst>
                </a:hlinkClick>
              </a:rPr>
              <a:t>Pae Tū: Hauora Māori Strategy</a:t>
            </a:r>
            <a:r>
              <a:rPr lang="it-IT" sz="1600" b="0" i="0" dirty="0">
                <a:solidFill>
                  <a:schemeClr val="bg1"/>
                </a:solidFill>
                <a:effectLst/>
                <a:latin typeface="Poppins" panose="00000500000000000000" pitchFamily="2" charset="0"/>
              </a:rPr>
              <a:t> </a:t>
            </a:r>
          </a:p>
        </p:txBody>
      </p:sp>
      <p:sp>
        <p:nvSpPr>
          <p:cNvPr id="9" name="Oval 8">
            <a:extLst>
              <a:ext uri="{FF2B5EF4-FFF2-40B4-BE49-F238E27FC236}">
                <a16:creationId xmlns:a16="http://schemas.microsoft.com/office/drawing/2014/main" id="{2888DE59-01AA-996E-F086-495414874B4C}"/>
              </a:ext>
            </a:extLst>
          </p:cNvPr>
          <p:cNvSpPr/>
          <p:nvPr/>
        </p:nvSpPr>
        <p:spPr>
          <a:xfrm>
            <a:off x="4371571" y="1529354"/>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688"/>
              </a:spcBef>
            </a:pPr>
            <a:r>
              <a:rPr lang="en-NZ" sz="1600" b="0" i="0" dirty="0">
                <a:solidFill>
                  <a:schemeClr val="bg1"/>
                </a:solidFill>
                <a:effectLst/>
                <a:latin typeface="Poppins" panose="00000500000000000000" pitchFamily="2" charset="0"/>
                <a:hlinkClick r:id="rId7" tooltip="The New Zealand Health Strategy">
                  <a:extLst>
                    <a:ext uri="{A12FA001-AC4F-418D-AE19-62706E023703}">
                      <ahyp:hlinkClr xmlns:ahyp="http://schemas.microsoft.com/office/drawing/2018/hyperlinkcolor" val="tx"/>
                    </a:ext>
                  </a:extLst>
                </a:hlinkClick>
              </a:rPr>
              <a:t>New Zealand Health Strategy</a:t>
            </a:r>
            <a:r>
              <a:rPr lang="en-NZ" sz="1600" b="0" i="0" dirty="0">
                <a:solidFill>
                  <a:schemeClr val="bg1"/>
                </a:solidFill>
                <a:effectLst/>
                <a:latin typeface="Poppins" panose="00000500000000000000" pitchFamily="2" charset="0"/>
              </a:rPr>
              <a:t> </a:t>
            </a:r>
          </a:p>
        </p:txBody>
      </p:sp>
      <p:sp>
        <p:nvSpPr>
          <p:cNvPr id="10" name="Oval 9">
            <a:extLst>
              <a:ext uri="{FF2B5EF4-FFF2-40B4-BE49-F238E27FC236}">
                <a16:creationId xmlns:a16="http://schemas.microsoft.com/office/drawing/2014/main" id="{5AA622CE-BEE6-F16F-A26E-2E9371F62DC1}"/>
              </a:ext>
            </a:extLst>
          </p:cNvPr>
          <p:cNvSpPr/>
          <p:nvPr/>
        </p:nvSpPr>
        <p:spPr>
          <a:xfrm>
            <a:off x="4363447" y="5005022"/>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0" i="0" dirty="0">
                <a:solidFill>
                  <a:schemeClr val="bg1"/>
                </a:solidFill>
                <a:effectLst/>
                <a:latin typeface="Poppins" panose="00000500000000000000" pitchFamily="2" charset="0"/>
                <a:hlinkClick r:id="rId8" tooltip="Women’s Health Strategy">
                  <a:extLst>
                    <a:ext uri="{A12FA001-AC4F-418D-AE19-62706E023703}">
                      <ahyp:hlinkClr xmlns:ahyp="http://schemas.microsoft.com/office/drawing/2018/hyperlinkcolor" val="tx"/>
                    </a:ext>
                  </a:extLst>
                </a:hlinkClick>
              </a:rPr>
              <a:t>Women’s Health Strategy</a:t>
            </a:r>
            <a:r>
              <a:rPr lang="en-NZ" sz="1600" b="0" i="0" dirty="0">
                <a:solidFill>
                  <a:schemeClr val="bg1"/>
                </a:solidFill>
                <a:effectLst/>
                <a:latin typeface="Poppins" panose="00000500000000000000" pitchFamily="2" charset="0"/>
              </a:rPr>
              <a:t> </a:t>
            </a:r>
          </a:p>
        </p:txBody>
      </p:sp>
      <p:sp>
        <p:nvSpPr>
          <p:cNvPr id="11" name="Oval 10">
            <a:extLst>
              <a:ext uri="{FF2B5EF4-FFF2-40B4-BE49-F238E27FC236}">
                <a16:creationId xmlns:a16="http://schemas.microsoft.com/office/drawing/2014/main" id="{3A904490-5204-41C0-1F98-0F228A22EC59}"/>
              </a:ext>
            </a:extLst>
          </p:cNvPr>
          <p:cNvSpPr/>
          <p:nvPr/>
        </p:nvSpPr>
        <p:spPr>
          <a:xfrm>
            <a:off x="7376475" y="4978603"/>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0" i="0" dirty="0">
                <a:solidFill>
                  <a:schemeClr val="bg1"/>
                </a:solidFill>
                <a:effectLst/>
                <a:latin typeface="Poppins" panose="00000500000000000000" pitchFamily="2" charset="0"/>
                <a:hlinkClick r:id="rId9" tooltip="Rural Health Strategy">
                  <a:extLst>
                    <a:ext uri="{A12FA001-AC4F-418D-AE19-62706E023703}">
                      <ahyp:hlinkClr xmlns:ahyp="http://schemas.microsoft.com/office/drawing/2018/hyperlinkcolor" val="tx"/>
                    </a:ext>
                  </a:extLst>
                </a:hlinkClick>
              </a:rPr>
              <a:t>Rural Health Strategy</a:t>
            </a:r>
            <a:r>
              <a:rPr lang="en-NZ" sz="1600" b="0" i="0" dirty="0">
                <a:solidFill>
                  <a:schemeClr val="bg1"/>
                </a:solidFill>
                <a:effectLst/>
                <a:latin typeface="Poppins" panose="00000500000000000000" pitchFamily="2" charset="0"/>
              </a:rPr>
              <a:t> </a:t>
            </a:r>
          </a:p>
        </p:txBody>
      </p:sp>
      <p:cxnSp>
        <p:nvCxnSpPr>
          <p:cNvPr id="13" name="Straight Arrow Connector 12">
            <a:extLst>
              <a:ext uri="{FF2B5EF4-FFF2-40B4-BE49-F238E27FC236}">
                <a16:creationId xmlns:a16="http://schemas.microsoft.com/office/drawing/2014/main" id="{0FE2257F-0539-A431-E635-3ED9BEE8A04B}"/>
              </a:ext>
            </a:extLst>
          </p:cNvPr>
          <p:cNvCxnSpPr>
            <a:stCxn id="5" idx="7"/>
          </p:cNvCxnSpPr>
          <p:nvPr/>
        </p:nvCxnSpPr>
        <p:spPr>
          <a:xfrm flipV="1">
            <a:off x="2955661" y="2397233"/>
            <a:ext cx="1407786" cy="781654"/>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EE8D083F-3F3F-29B2-3D8D-E67E85BF9FFD}"/>
              </a:ext>
            </a:extLst>
          </p:cNvPr>
          <p:cNvCxnSpPr>
            <a:stCxn id="5" idx="6"/>
            <a:endCxn id="8" idx="3"/>
          </p:cNvCxnSpPr>
          <p:nvPr/>
        </p:nvCxnSpPr>
        <p:spPr>
          <a:xfrm flipV="1">
            <a:off x="3358817" y="2975956"/>
            <a:ext cx="4017658" cy="1115825"/>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4C835DE5-FE65-8B30-3BCC-24D4AC4E93D3}"/>
              </a:ext>
            </a:extLst>
          </p:cNvPr>
          <p:cNvCxnSpPr>
            <a:stCxn id="5" idx="6"/>
          </p:cNvCxnSpPr>
          <p:nvPr/>
        </p:nvCxnSpPr>
        <p:spPr>
          <a:xfrm flipV="1">
            <a:off x="3358817" y="3429000"/>
            <a:ext cx="6192487" cy="662781"/>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CB06EBD3-B354-BA37-01BE-DC40EFD87295}"/>
              </a:ext>
            </a:extLst>
          </p:cNvPr>
          <p:cNvCxnSpPr>
            <a:stCxn id="5" idx="6"/>
          </p:cNvCxnSpPr>
          <p:nvPr/>
        </p:nvCxnSpPr>
        <p:spPr>
          <a:xfrm>
            <a:off x="3358817" y="4091781"/>
            <a:ext cx="6269305" cy="886822"/>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C06A511F-6190-0171-D769-84EFC395858D}"/>
              </a:ext>
            </a:extLst>
          </p:cNvPr>
          <p:cNvCxnSpPr/>
          <p:nvPr/>
        </p:nvCxnSpPr>
        <p:spPr>
          <a:xfrm>
            <a:off x="3358817" y="4091781"/>
            <a:ext cx="4172514" cy="1145237"/>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2C9987D0-49E8-92C3-9948-0662F86A2AC6}"/>
              </a:ext>
            </a:extLst>
          </p:cNvPr>
          <p:cNvCxnSpPr>
            <a:endCxn id="10" idx="2"/>
          </p:cNvCxnSpPr>
          <p:nvPr/>
        </p:nvCxnSpPr>
        <p:spPr>
          <a:xfrm>
            <a:off x="2955661" y="5061268"/>
            <a:ext cx="1407786" cy="811633"/>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4822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D133A-FD9D-D2B4-5591-BFC0F5CCF30C}"/>
            </a:ext>
          </a:extLst>
        </p:cNvPr>
        <p:cNvGrpSpPr/>
        <p:nvPr/>
      </p:nvGrpSpPr>
      <p:grpSpPr>
        <a:xfrm>
          <a:off x="0" y="0"/>
          <a:ext cx="0" cy="0"/>
          <a:chOff x="0" y="0"/>
          <a:chExt cx="0" cy="0"/>
        </a:xfrm>
      </p:grpSpPr>
      <p:pic>
        <p:nvPicPr>
          <p:cNvPr id="4" name="Picture 4" descr="From Maniototo with Love - New, Zealand, Otago, Maniototo, Plain, hill,  winter, snow, sky, white, cloud, paddock, nature, gravel… | Otago, Clouds,  Natural landmarks">
            <a:extLst>
              <a:ext uri="{FF2B5EF4-FFF2-40B4-BE49-F238E27FC236}">
                <a16:creationId xmlns:a16="http://schemas.microsoft.com/office/drawing/2014/main" id="{1D210A2D-85E3-422F-7CAD-8BA250D4A2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0666"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E002631-E153-4011-7F15-B2B91275874B}"/>
              </a:ext>
            </a:extLst>
          </p:cNvPr>
          <p:cNvSpPr>
            <a:spLocks noGrp="1"/>
          </p:cNvSpPr>
          <p:nvPr>
            <p:ph type="title"/>
          </p:nvPr>
        </p:nvSpPr>
        <p:spPr/>
        <p:txBody>
          <a:bodyPr>
            <a:normAutofit/>
          </a:bodyPr>
          <a:lstStyle/>
          <a:p>
            <a:pPr algn="ctr"/>
            <a:r>
              <a:rPr lang="en-NZ" sz="8000" b="1" dirty="0">
                <a:solidFill>
                  <a:schemeClr val="bg1"/>
                </a:solidFill>
                <a:latin typeface="Abadi Extra Light" panose="020B0204020104020204" pitchFamily="34" charset="0"/>
              </a:rPr>
              <a:t>Strategic Landscape</a:t>
            </a:r>
          </a:p>
        </p:txBody>
      </p:sp>
      <p:sp>
        <p:nvSpPr>
          <p:cNvPr id="5" name="Oval 4">
            <a:extLst>
              <a:ext uri="{FF2B5EF4-FFF2-40B4-BE49-F238E27FC236}">
                <a16:creationId xmlns:a16="http://schemas.microsoft.com/office/drawing/2014/main" id="{905F64F2-B74A-082D-1128-1339A4073051}"/>
              </a:ext>
            </a:extLst>
          </p:cNvPr>
          <p:cNvSpPr/>
          <p:nvPr/>
        </p:nvSpPr>
        <p:spPr>
          <a:xfrm>
            <a:off x="382385" y="2800754"/>
            <a:ext cx="2976432" cy="2582054"/>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sz="2800" dirty="0">
                <a:latin typeface="Abadi" panose="020B0604020104020204" pitchFamily="34" charset="0"/>
              </a:rPr>
              <a:t>GPS </a:t>
            </a:r>
          </a:p>
          <a:p>
            <a:pPr algn="ctr"/>
            <a:r>
              <a:rPr lang="en-NZ" sz="2000" dirty="0">
                <a:latin typeface="Abadi" panose="020B0604020104020204" pitchFamily="34" charset="0"/>
              </a:rPr>
              <a:t>(</a:t>
            </a:r>
            <a:r>
              <a:rPr lang="en-NZ" sz="2000" dirty="0">
                <a:solidFill>
                  <a:schemeClr val="bg1"/>
                </a:solidFill>
                <a:latin typeface="Abadi" panose="020B0604020104020204" pitchFamily="34" charset="0"/>
                <a:hlinkClick r:id="rId4">
                  <a:extLst>
                    <a:ext uri="{A12FA001-AC4F-418D-AE19-62706E023703}">
                      <ahyp:hlinkClr xmlns:ahyp="http://schemas.microsoft.com/office/drawing/2018/hyperlinkcolor" val="tx"/>
                    </a:ext>
                  </a:extLst>
                </a:hlinkClick>
              </a:rPr>
              <a:t>Government Policy Statement on Health</a:t>
            </a:r>
            <a:r>
              <a:rPr lang="en-NZ" sz="2000" dirty="0">
                <a:latin typeface="Abadi" panose="020B0604020104020204" pitchFamily="34" charset="0"/>
              </a:rPr>
              <a:t>)</a:t>
            </a:r>
            <a:endParaRPr lang="en-NZ" sz="2800" dirty="0">
              <a:latin typeface="Abadi" panose="020B0604020104020204" pitchFamily="34" charset="0"/>
            </a:endParaRPr>
          </a:p>
        </p:txBody>
      </p:sp>
      <p:sp>
        <p:nvSpPr>
          <p:cNvPr id="6" name="Oval 5">
            <a:extLst>
              <a:ext uri="{FF2B5EF4-FFF2-40B4-BE49-F238E27FC236}">
                <a16:creationId xmlns:a16="http://schemas.microsoft.com/office/drawing/2014/main" id="{6EA2AECC-10FC-AA2F-F903-FCA4FA763F2A}"/>
              </a:ext>
            </a:extLst>
          </p:cNvPr>
          <p:cNvSpPr/>
          <p:nvPr/>
        </p:nvSpPr>
        <p:spPr>
          <a:xfrm>
            <a:off x="4495252" y="5031920"/>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0" i="0" dirty="0">
                <a:solidFill>
                  <a:schemeClr val="bg1"/>
                </a:solidFill>
                <a:effectLst/>
                <a:latin typeface="Poppins" panose="00000500000000000000" pitchFamily="2" charset="0"/>
              </a:rPr>
              <a:t>Quality</a:t>
            </a:r>
          </a:p>
        </p:txBody>
      </p:sp>
      <p:sp>
        <p:nvSpPr>
          <p:cNvPr id="7" name="Oval 6">
            <a:extLst>
              <a:ext uri="{FF2B5EF4-FFF2-40B4-BE49-F238E27FC236}">
                <a16:creationId xmlns:a16="http://schemas.microsoft.com/office/drawing/2014/main" id="{9F205B9F-0AA3-6D76-A98E-9DAB7BA60EFE}"/>
              </a:ext>
            </a:extLst>
          </p:cNvPr>
          <p:cNvSpPr/>
          <p:nvPr/>
        </p:nvSpPr>
        <p:spPr>
          <a:xfrm>
            <a:off x="7170215" y="5041575"/>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0" i="0" dirty="0">
                <a:solidFill>
                  <a:schemeClr val="bg1"/>
                </a:solidFill>
                <a:effectLst/>
                <a:latin typeface="Poppins" panose="00000500000000000000" pitchFamily="2" charset="0"/>
              </a:rPr>
              <a:t>Workforce</a:t>
            </a:r>
          </a:p>
        </p:txBody>
      </p:sp>
      <p:sp>
        <p:nvSpPr>
          <p:cNvPr id="8" name="Oval 7">
            <a:extLst>
              <a:ext uri="{FF2B5EF4-FFF2-40B4-BE49-F238E27FC236}">
                <a16:creationId xmlns:a16="http://schemas.microsoft.com/office/drawing/2014/main" id="{A47E506E-0E54-7287-7A8B-469637F23574}"/>
              </a:ext>
            </a:extLst>
          </p:cNvPr>
          <p:cNvSpPr/>
          <p:nvPr/>
        </p:nvSpPr>
        <p:spPr>
          <a:xfrm>
            <a:off x="7170215" y="1529354"/>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it-IT" sz="1600" b="0" i="0" dirty="0">
                <a:solidFill>
                  <a:schemeClr val="bg1"/>
                </a:solidFill>
                <a:effectLst/>
                <a:latin typeface="Poppins" panose="00000500000000000000" pitchFamily="2" charset="0"/>
              </a:rPr>
              <a:t>Timeliness</a:t>
            </a:r>
          </a:p>
        </p:txBody>
      </p:sp>
      <p:sp>
        <p:nvSpPr>
          <p:cNvPr id="9" name="Oval 8">
            <a:extLst>
              <a:ext uri="{FF2B5EF4-FFF2-40B4-BE49-F238E27FC236}">
                <a16:creationId xmlns:a16="http://schemas.microsoft.com/office/drawing/2014/main" id="{F22BDD76-686F-4BAE-0D01-6E91C31FFD65}"/>
              </a:ext>
            </a:extLst>
          </p:cNvPr>
          <p:cNvSpPr/>
          <p:nvPr/>
        </p:nvSpPr>
        <p:spPr>
          <a:xfrm>
            <a:off x="4371571" y="1529354"/>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688"/>
              </a:spcBef>
            </a:pPr>
            <a:r>
              <a:rPr lang="en-NZ" sz="1600" b="0" i="0" dirty="0">
                <a:solidFill>
                  <a:schemeClr val="bg1"/>
                </a:solidFill>
                <a:effectLst/>
                <a:latin typeface="Poppins" panose="00000500000000000000" pitchFamily="2" charset="0"/>
              </a:rPr>
              <a:t>Access</a:t>
            </a:r>
          </a:p>
        </p:txBody>
      </p:sp>
      <p:sp>
        <p:nvSpPr>
          <p:cNvPr id="11" name="Oval 10">
            <a:extLst>
              <a:ext uri="{FF2B5EF4-FFF2-40B4-BE49-F238E27FC236}">
                <a16:creationId xmlns:a16="http://schemas.microsoft.com/office/drawing/2014/main" id="{17371C3E-37E9-C1DA-CD43-3E6B0EBF8C25}"/>
              </a:ext>
            </a:extLst>
          </p:cNvPr>
          <p:cNvSpPr/>
          <p:nvPr/>
        </p:nvSpPr>
        <p:spPr>
          <a:xfrm>
            <a:off x="8714505" y="2854917"/>
            <a:ext cx="2251647" cy="2117784"/>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0" i="0" dirty="0">
                <a:solidFill>
                  <a:schemeClr val="bg1"/>
                </a:solidFill>
                <a:effectLst/>
                <a:latin typeface="Poppins" panose="00000500000000000000" pitchFamily="2" charset="0"/>
              </a:rPr>
              <a:t>Infrastructure</a:t>
            </a:r>
          </a:p>
        </p:txBody>
      </p:sp>
      <p:cxnSp>
        <p:nvCxnSpPr>
          <p:cNvPr id="13" name="Straight Arrow Connector 12">
            <a:extLst>
              <a:ext uri="{FF2B5EF4-FFF2-40B4-BE49-F238E27FC236}">
                <a16:creationId xmlns:a16="http://schemas.microsoft.com/office/drawing/2014/main" id="{581179AB-1FE0-FF4C-957E-0F2536AE7D38}"/>
              </a:ext>
            </a:extLst>
          </p:cNvPr>
          <p:cNvCxnSpPr>
            <a:cxnSpLocks/>
            <a:stCxn id="5" idx="6"/>
            <a:endCxn id="9" idx="3"/>
          </p:cNvCxnSpPr>
          <p:nvPr/>
        </p:nvCxnSpPr>
        <p:spPr>
          <a:xfrm flipV="1">
            <a:off x="3358817" y="3010916"/>
            <a:ext cx="1276723" cy="1080865"/>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812F20B9-75A7-2336-7DE4-D48ED67882A1}"/>
              </a:ext>
            </a:extLst>
          </p:cNvPr>
          <p:cNvCxnSpPr>
            <a:cxnSpLocks/>
            <a:stCxn id="5" idx="6"/>
            <a:endCxn id="8" idx="3"/>
          </p:cNvCxnSpPr>
          <p:nvPr/>
        </p:nvCxnSpPr>
        <p:spPr>
          <a:xfrm flipV="1">
            <a:off x="3358817" y="3010916"/>
            <a:ext cx="4075367" cy="1080865"/>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0E3F21C3-33D9-6358-90FF-DBC1DC1C90C6}"/>
              </a:ext>
            </a:extLst>
          </p:cNvPr>
          <p:cNvCxnSpPr>
            <a:cxnSpLocks/>
            <a:stCxn id="5" idx="6"/>
            <a:endCxn id="11" idx="2"/>
          </p:cNvCxnSpPr>
          <p:nvPr/>
        </p:nvCxnSpPr>
        <p:spPr>
          <a:xfrm flipV="1">
            <a:off x="3358817" y="3913809"/>
            <a:ext cx="5355688" cy="177972"/>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F649B01D-07CB-1E4F-2D5C-6ABD603F778C}"/>
              </a:ext>
            </a:extLst>
          </p:cNvPr>
          <p:cNvCxnSpPr>
            <a:cxnSpLocks/>
            <a:stCxn id="5" idx="6"/>
          </p:cNvCxnSpPr>
          <p:nvPr/>
        </p:nvCxnSpPr>
        <p:spPr>
          <a:xfrm>
            <a:off x="3358817" y="4091781"/>
            <a:ext cx="4073964" cy="1194335"/>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4EA014AD-091C-3CBE-4F43-BE221A656105}"/>
              </a:ext>
            </a:extLst>
          </p:cNvPr>
          <p:cNvCxnSpPr>
            <a:cxnSpLocks/>
            <a:endCxn id="6" idx="1"/>
          </p:cNvCxnSpPr>
          <p:nvPr/>
        </p:nvCxnSpPr>
        <p:spPr>
          <a:xfrm>
            <a:off x="3358817" y="4091781"/>
            <a:ext cx="1400404" cy="1194335"/>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2988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8A02E-5856-5075-5095-CBBDB64D740B}"/>
            </a:ext>
          </a:extLst>
        </p:cNvPr>
        <p:cNvGrpSpPr/>
        <p:nvPr/>
      </p:nvGrpSpPr>
      <p:grpSpPr>
        <a:xfrm>
          <a:off x="0" y="0"/>
          <a:ext cx="0" cy="0"/>
          <a:chOff x="0" y="0"/>
          <a:chExt cx="0" cy="0"/>
        </a:xfrm>
      </p:grpSpPr>
      <p:pic>
        <p:nvPicPr>
          <p:cNvPr id="4" name="Picture 4" descr="From Maniototo with Love - New, Zealand, Otago, Maniototo, Plain, hill,  winter, snow, sky, white, cloud, paddock, nature, gravel… | Otago, Clouds,  Natural landmarks">
            <a:extLst>
              <a:ext uri="{FF2B5EF4-FFF2-40B4-BE49-F238E27FC236}">
                <a16:creationId xmlns:a16="http://schemas.microsoft.com/office/drawing/2014/main" id="{0092C67D-7C3A-4034-20EC-28BBF30228E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0666"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51CACA5-83CC-98E7-5497-BCEF94E92F93}"/>
              </a:ext>
            </a:extLst>
          </p:cNvPr>
          <p:cNvSpPr>
            <a:spLocks noGrp="1"/>
          </p:cNvSpPr>
          <p:nvPr>
            <p:ph type="title"/>
          </p:nvPr>
        </p:nvSpPr>
        <p:spPr/>
        <p:txBody>
          <a:bodyPr>
            <a:normAutofit/>
          </a:bodyPr>
          <a:lstStyle/>
          <a:p>
            <a:pPr algn="ctr"/>
            <a:r>
              <a:rPr lang="en-NZ" sz="8000" b="1" dirty="0">
                <a:solidFill>
                  <a:schemeClr val="bg1"/>
                </a:solidFill>
                <a:latin typeface="Abadi Extra Light" panose="020B0204020104020204" pitchFamily="34" charset="0"/>
              </a:rPr>
              <a:t>Strategic Landscape</a:t>
            </a:r>
          </a:p>
        </p:txBody>
      </p:sp>
      <p:sp>
        <p:nvSpPr>
          <p:cNvPr id="5" name="Oval 4">
            <a:extLst>
              <a:ext uri="{FF2B5EF4-FFF2-40B4-BE49-F238E27FC236}">
                <a16:creationId xmlns:a16="http://schemas.microsoft.com/office/drawing/2014/main" id="{D216B525-137C-4244-9848-A3A576861042}"/>
              </a:ext>
            </a:extLst>
          </p:cNvPr>
          <p:cNvSpPr/>
          <p:nvPr/>
        </p:nvSpPr>
        <p:spPr>
          <a:xfrm>
            <a:off x="4407990" y="2286000"/>
            <a:ext cx="2976432" cy="2909242"/>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sz="2800" dirty="0">
                <a:latin typeface="Abadi" panose="020B0604020104020204" pitchFamily="34" charset="0"/>
              </a:rPr>
              <a:t>Government Health Targets</a:t>
            </a:r>
          </a:p>
        </p:txBody>
      </p:sp>
      <p:sp>
        <p:nvSpPr>
          <p:cNvPr id="7" name="Oval 6">
            <a:extLst>
              <a:ext uri="{FF2B5EF4-FFF2-40B4-BE49-F238E27FC236}">
                <a16:creationId xmlns:a16="http://schemas.microsoft.com/office/drawing/2014/main" id="{168906D7-7088-C00D-C854-B1BDDD339933}"/>
              </a:ext>
            </a:extLst>
          </p:cNvPr>
          <p:cNvSpPr/>
          <p:nvPr/>
        </p:nvSpPr>
        <p:spPr>
          <a:xfrm>
            <a:off x="6983293" y="4703390"/>
            <a:ext cx="2348670" cy="2117784"/>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0" i="0" dirty="0">
                <a:solidFill>
                  <a:schemeClr val="bg1"/>
                </a:solidFill>
                <a:effectLst/>
                <a:latin typeface="Poppins" panose="00000500000000000000" pitchFamily="2" charset="0"/>
              </a:rPr>
              <a:t>Strengthened focus on prevention and early intervention</a:t>
            </a:r>
          </a:p>
        </p:txBody>
      </p:sp>
      <p:sp>
        <p:nvSpPr>
          <p:cNvPr id="8" name="Oval 7">
            <a:extLst>
              <a:ext uri="{FF2B5EF4-FFF2-40B4-BE49-F238E27FC236}">
                <a16:creationId xmlns:a16="http://schemas.microsoft.com/office/drawing/2014/main" id="{1048EAE3-D5C9-B201-17C1-ED0673A2C17A}"/>
              </a:ext>
            </a:extLst>
          </p:cNvPr>
          <p:cNvSpPr/>
          <p:nvPr/>
        </p:nvSpPr>
        <p:spPr>
          <a:xfrm>
            <a:off x="8967372" y="1394078"/>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it-IT" sz="1600" b="0" i="0" dirty="0">
                <a:solidFill>
                  <a:schemeClr val="bg1"/>
                </a:solidFill>
                <a:effectLst/>
                <a:latin typeface="Poppins" panose="00000500000000000000" pitchFamily="2" charset="0"/>
              </a:rPr>
              <a:t>Shorter MHA-related stays in ED</a:t>
            </a:r>
          </a:p>
        </p:txBody>
      </p:sp>
      <p:sp>
        <p:nvSpPr>
          <p:cNvPr id="9" name="Oval 8">
            <a:extLst>
              <a:ext uri="{FF2B5EF4-FFF2-40B4-BE49-F238E27FC236}">
                <a16:creationId xmlns:a16="http://schemas.microsoft.com/office/drawing/2014/main" id="{714A194D-1BAD-77E2-8336-D97DD9D27FFD}"/>
              </a:ext>
            </a:extLst>
          </p:cNvPr>
          <p:cNvSpPr/>
          <p:nvPr/>
        </p:nvSpPr>
        <p:spPr>
          <a:xfrm>
            <a:off x="7067106" y="1386066"/>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688"/>
              </a:spcBef>
            </a:pPr>
            <a:r>
              <a:rPr lang="en-NZ" sz="1600" b="0" i="0" dirty="0">
                <a:solidFill>
                  <a:schemeClr val="bg1"/>
                </a:solidFill>
                <a:effectLst/>
                <a:latin typeface="Poppins" panose="00000500000000000000" pitchFamily="2" charset="0"/>
              </a:rPr>
              <a:t>Faster access to primary MHA services</a:t>
            </a:r>
          </a:p>
        </p:txBody>
      </p:sp>
      <p:sp>
        <p:nvSpPr>
          <p:cNvPr id="11" name="Oval 10">
            <a:extLst>
              <a:ext uri="{FF2B5EF4-FFF2-40B4-BE49-F238E27FC236}">
                <a16:creationId xmlns:a16="http://schemas.microsoft.com/office/drawing/2014/main" id="{BA8AA1E9-C9CA-97A7-DBF8-E5C5012896AE}"/>
              </a:ext>
            </a:extLst>
          </p:cNvPr>
          <p:cNvSpPr/>
          <p:nvPr/>
        </p:nvSpPr>
        <p:spPr>
          <a:xfrm>
            <a:off x="9868620" y="2783843"/>
            <a:ext cx="2251647" cy="2117784"/>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688"/>
              </a:spcBef>
            </a:pPr>
            <a:r>
              <a:rPr lang="en-NZ" sz="1600" b="0" i="0" dirty="0">
                <a:solidFill>
                  <a:schemeClr val="bg1"/>
                </a:solidFill>
                <a:effectLst/>
                <a:latin typeface="Poppins" panose="00000500000000000000" pitchFamily="2" charset="0"/>
              </a:rPr>
              <a:t>Faster access to specialist MHA services</a:t>
            </a:r>
          </a:p>
        </p:txBody>
      </p:sp>
      <p:cxnSp>
        <p:nvCxnSpPr>
          <p:cNvPr id="13" name="Straight Arrow Connector 12">
            <a:extLst>
              <a:ext uri="{FF2B5EF4-FFF2-40B4-BE49-F238E27FC236}">
                <a16:creationId xmlns:a16="http://schemas.microsoft.com/office/drawing/2014/main" id="{24DD9F82-02B2-9ECB-A200-F67AAB34E272}"/>
              </a:ext>
            </a:extLst>
          </p:cNvPr>
          <p:cNvCxnSpPr>
            <a:cxnSpLocks/>
            <a:stCxn id="5" idx="6"/>
            <a:endCxn id="9" idx="3"/>
          </p:cNvCxnSpPr>
          <p:nvPr/>
        </p:nvCxnSpPr>
        <p:spPr>
          <a:xfrm flipH="1" flipV="1">
            <a:off x="7331075" y="2867628"/>
            <a:ext cx="53347" cy="872993"/>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2E2B67D6-F51C-BE47-93E6-2F711A9DDB3B}"/>
              </a:ext>
            </a:extLst>
          </p:cNvPr>
          <p:cNvCxnSpPr>
            <a:cxnSpLocks/>
            <a:stCxn id="5" idx="6"/>
            <a:endCxn id="8" idx="3"/>
          </p:cNvCxnSpPr>
          <p:nvPr/>
        </p:nvCxnSpPr>
        <p:spPr>
          <a:xfrm flipV="1">
            <a:off x="7384422" y="2875640"/>
            <a:ext cx="1846919" cy="864981"/>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63A94E3B-404C-ECB1-6602-C1B0F2336BC7}"/>
              </a:ext>
            </a:extLst>
          </p:cNvPr>
          <p:cNvCxnSpPr>
            <a:cxnSpLocks/>
            <a:stCxn id="5" idx="6"/>
            <a:endCxn id="11" idx="2"/>
          </p:cNvCxnSpPr>
          <p:nvPr/>
        </p:nvCxnSpPr>
        <p:spPr>
          <a:xfrm>
            <a:off x="7384422" y="3740621"/>
            <a:ext cx="2484198" cy="102114"/>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AD2C67A9-7195-6A21-CFF2-CD47C9A38471}"/>
              </a:ext>
            </a:extLst>
          </p:cNvPr>
          <p:cNvCxnSpPr>
            <a:cxnSpLocks/>
            <a:stCxn id="5" idx="6"/>
            <a:endCxn id="22" idx="1"/>
          </p:cNvCxnSpPr>
          <p:nvPr/>
        </p:nvCxnSpPr>
        <p:spPr>
          <a:xfrm>
            <a:off x="7384422" y="3740621"/>
            <a:ext cx="2528744" cy="1559365"/>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92EEAA6B-33AA-D3AF-0124-450064AF2FDB}"/>
              </a:ext>
            </a:extLst>
          </p:cNvPr>
          <p:cNvCxnSpPr>
            <a:cxnSpLocks/>
            <a:stCxn id="5" idx="6"/>
          </p:cNvCxnSpPr>
          <p:nvPr/>
        </p:nvCxnSpPr>
        <p:spPr>
          <a:xfrm>
            <a:off x="7384422" y="3740621"/>
            <a:ext cx="390726" cy="962769"/>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22" name="Oval 21">
            <a:extLst>
              <a:ext uri="{FF2B5EF4-FFF2-40B4-BE49-F238E27FC236}">
                <a16:creationId xmlns:a16="http://schemas.microsoft.com/office/drawing/2014/main" id="{FBC63C49-956B-3526-6C17-55428332D77F}"/>
              </a:ext>
            </a:extLst>
          </p:cNvPr>
          <p:cNvSpPr/>
          <p:nvPr/>
        </p:nvSpPr>
        <p:spPr>
          <a:xfrm>
            <a:off x="9575715" y="5045790"/>
            <a:ext cx="2304260"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0" i="0" dirty="0">
                <a:solidFill>
                  <a:schemeClr val="bg1"/>
                </a:solidFill>
                <a:effectLst/>
                <a:latin typeface="Poppins" panose="00000500000000000000" pitchFamily="2" charset="0"/>
              </a:rPr>
              <a:t>Increased MHA workforce development</a:t>
            </a:r>
          </a:p>
        </p:txBody>
      </p:sp>
      <p:sp>
        <p:nvSpPr>
          <p:cNvPr id="25" name="Oval 24">
            <a:extLst>
              <a:ext uri="{FF2B5EF4-FFF2-40B4-BE49-F238E27FC236}">
                <a16:creationId xmlns:a16="http://schemas.microsoft.com/office/drawing/2014/main" id="{78979121-6619-343D-A702-2034A5B3DA61}"/>
              </a:ext>
            </a:extLst>
          </p:cNvPr>
          <p:cNvSpPr/>
          <p:nvPr/>
        </p:nvSpPr>
        <p:spPr>
          <a:xfrm>
            <a:off x="1231418" y="5043998"/>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0" i="0" dirty="0">
                <a:solidFill>
                  <a:schemeClr val="bg1"/>
                </a:solidFill>
                <a:effectLst/>
                <a:latin typeface="Poppins" panose="00000500000000000000" pitchFamily="2" charset="0"/>
              </a:rPr>
              <a:t>Shorter wait times for FSA’s</a:t>
            </a:r>
          </a:p>
        </p:txBody>
      </p:sp>
      <p:sp>
        <p:nvSpPr>
          <p:cNvPr id="26" name="Oval 25">
            <a:extLst>
              <a:ext uri="{FF2B5EF4-FFF2-40B4-BE49-F238E27FC236}">
                <a16:creationId xmlns:a16="http://schemas.microsoft.com/office/drawing/2014/main" id="{CAAF4281-E098-4C4D-7336-B72CA6837226}"/>
              </a:ext>
            </a:extLst>
          </p:cNvPr>
          <p:cNvSpPr/>
          <p:nvPr/>
        </p:nvSpPr>
        <p:spPr>
          <a:xfrm>
            <a:off x="2922810" y="1364694"/>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it-IT" sz="1600" b="0" i="0" dirty="0">
                <a:solidFill>
                  <a:schemeClr val="bg1"/>
                </a:solidFill>
                <a:effectLst/>
                <a:latin typeface="Poppins" panose="00000500000000000000" pitchFamily="2" charset="0"/>
              </a:rPr>
              <a:t>Shorter stays in ED</a:t>
            </a:r>
          </a:p>
        </p:txBody>
      </p:sp>
      <p:sp>
        <p:nvSpPr>
          <p:cNvPr id="27" name="Oval 26">
            <a:extLst>
              <a:ext uri="{FF2B5EF4-FFF2-40B4-BE49-F238E27FC236}">
                <a16:creationId xmlns:a16="http://schemas.microsoft.com/office/drawing/2014/main" id="{D068CF63-5443-E184-A9BC-F9E7BBCF82D9}"/>
              </a:ext>
            </a:extLst>
          </p:cNvPr>
          <p:cNvSpPr/>
          <p:nvPr/>
        </p:nvSpPr>
        <p:spPr>
          <a:xfrm>
            <a:off x="719761" y="1321395"/>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688"/>
              </a:spcBef>
            </a:pPr>
            <a:r>
              <a:rPr lang="en-NZ" sz="1600" b="0" i="0" dirty="0">
                <a:solidFill>
                  <a:schemeClr val="bg1"/>
                </a:solidFill>
                <a:effectLst/>
                <a:latin typeface="Poppins" panose="00000500000000000000" pitchFamily="2" charset="0"/>
              </a:rPr>
              <a:t>Faster cancer treatment</a:t>
            </a:r>
          </a:p>
        </p:txBody>
      </p:sp>
      <p:sp>
        <p:nvSpPr>
          <p:cNvPr id="28" name="Oval 27">
            <a:extLst>
              <a:ext uri="{FF2B5EF4-FFF2-40B4-BE49-F238E27FC236}">
                <a16:creationId xmlns:a16="http://schemas.microsoft.com/office/drawing/2014/main" id="{81853F95-ABFA-F57E-9C9E-583EE87C4001}"/>
              </a:ext>
            </a:extLst>
          </p:cNvPr>
          <p:cNvSpPr/>
          <p:nvPr/>
        </p:nvSpPr>
        <p:spPr>
          <a:xfrm>
            <a:off x="56155" y="3057153"/>
            <a:ext cx="2251647" cy="2117784"/>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0" i="0" dirty="0">
                <a:solidFill>
                  <a:schemeClr val="bg1"/>
                </a:solidFill>
                <a:effectLst/>
                <a:latin typeface="Poppins" panose="00000500000000000000" pitchFamily="2" charset="0"/>
              </a:rPr>
              <a:t>Im</a:t>
            </a:r>
            <a:r>
              <a:rPr lang="en-NZ" sz="1600" dirty="0">
                <a:solidFill>
                  <a:schemeClr val="bg1"/>
                </a:solidFill>
                <a:latin typeface="Poppins" panose="00000500000000000000" pitchFamily="2" charset="0"/>
              </a:rPr>
              <a:t>proved immunisation for children</a:t>
            </a:r>
            <a:endParaRPr lang="en-NZ" sz="1600" b="0" i="0" dirty="0">
              <a:solidFill>
                <a:schemeClr val="bg1"/>
              </a:solidFill>
              <a:effectLst/>
              <a:latin typeface="Poppins" panose="00000500000000000000" pitchFamily="2" charset="0"/>
            </a:endParaRPr>
          </a:p>
        </p:txBody>
      </p:sp>
      <p:sp>
        <p:nvSpPr>
          <p:cNvPr id="29" name="Oval 28">
            <a:extLst>
              <a:ext uri="{FF2B5EF4-FFF2-40B4-BE49-F238E27FC236}">
                <a16:creationId xmlns:a16="http://schemas.microsoft.com/office/drawing/2014/main" id="{412C65A9-1DFF-E081-B300-6AB28F49919C}"/>
              </a:ext>
            </a:extLst>
          </p:cNvPr>
          <p:cNvSpPr/>
          <p:nvPr/>
        </p:nvSpPr>
        <p:spPr>
          <a:xfrm>
            <a:off x="3097728" y="5043998"/>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0" i="0" dirty="0">
                <a:solidFill>
                  <a:schemeClr val="bg1"/>
                </a:solidFill>
                <a:effectLst/>
                <a:latin typeface="Poppins" panose="00000500000000000000" pitchFamily="2" charset="0"/>
              </a:rPr>
              <a:t>Shorter wait times for elective services</a:t>
            </a:r>
          </a:p>
        </p:txBody>
      </p:sp>
      <p:cxnSp>
        <p:nvCxnSpPr>
          <p:cNvPr id="35" name="Straight Arrow Connector 34">
            <a:extLst>
              <a:ext uri="{FF2B5EF4-FFF2-40B4-BE49-F238E27FC236}">
                <a16:creationId xmlns:a16="http://schemas.microsoft.com/office/drawing/2014/main" id="{431BB169-438C-B485-C4D1-47D5C2DFDE28}"/>
              </a:ext>
            </a:extLst>
          </p:cNvPr>
          <p:cNvCxnSpPr>
            <a:cxnSpLocks/>
            <a:endCxn id="28" idx="6"/>
          </p:cNvCxnSpPr>
          <p:nvPr/>
        </p:nvCxnSpPr>
        <p:spPr>
          <a:xfrm flipH="1">
            <a:off x="2307802" y="3943287"/>
            <a:ext cx="2090805" cy="172758"/>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7F51AB8C-8B81-806E-591D-3104F5E3F315}"/>
              </a:ext>
            </a:extLst>
          </p:cNvPr>
          <p:cNvCxnSpPr>
            <a:cxnSpLocks/>
            <a:endCxn id="27" idx="5"/>
          </p:cNvCxnSpPr>
          <p:nvPr/>
        </p:nvCxnSpPr>
        <p:spPr>
          <a:xfrm flipH="1" flipV="1">
            <a:off x="2258288" y="2802957"/>
            <a:ext cx="2158566" cy="1140330"/>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578485C4-839B-928E-7EE1-3F63F0E3077F}"/>
              </a:ext>
            </a:extLst>
          </p:cNvPr>
          <p:cNvCxnSpPr>
            <a:cxnSpLocks/>
          </p:cNvCxnSpPr>
          <p:nvPr/>
        </p:nvCxnSpPr>
        <p:spPr>
          <a:xfrm flipH="1" flipV="1">
            <a:off x="4093813" y="3007582"/>
            <a:ext cx="304794" cy="924404"/>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F73CEE3F-3D8D-F423-9280-4C501E207216}"/>
              </a:ext>
            </a:extLst>
          </p:cNvPr>
          <p:cNvCxnSpPr>
            <a:cxnSpLocks/>
          </p:cNvCxnSpPr>
          <p:nvPr/>
        </p:nvCxnSpPr>
        <p:spPr>
          <a:xfrm flipH="1">
            <a:off x="2671681" y="3943287"/>
            <a:ext cx="1726926" cy="1313088"/>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D4471E50-3A87-F49D-527B-1146A63A6ECB}"/>
              </a:ext>
            </a:extLst>
          </p:cNvPr>
          <p:cNvCxnSpPr>
            <a:cxnSpLocks/>
          </p:cNvCxnSpPr>
          <p:nvPr/>
        </p:nvCxnSpPr>
        <p:spPr>
          <a:xfrm flipH="1">
            <a:off x="4022080" y="3943287"/>
            <a:ext cx="376527" cy="1100711"/>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6032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85FE6-A9A6-E32F-C83D-D683514BA645}"/>
            </a:ext>
          </a:extLst>
        </p:cNvPr>
        <p:cNvGrpSpPr/>
        <p:nvPr/>
      </p:nvGrpSpPr>
      <p:grpSpPr>
        <a:xfrm>
          <a:off x="0" y="0"/>
          <a:ext cx="0" cy="0"/>
          <a:chOff x="0" y="0"/>
          <a:chExt cx="0" cy="0"/>
        </a:xfrm>
      </p:grpSpPr>
      <p:pic>
        <p:nvPicPr>
          <p:cNvPr id="4" name="Picture 4" descr="From Maniototo with Love - New, Zealand, Otago, Maniototo, Plain, hill,  winter, snow, sky, white, cloud, paddock, nature, gravel… | Otago, Clouds,  Natural landmarks">
            <a:extLst>
              <a:ext uri="{FF2B5EF4-FFF2-40B4-BE49-F238E27FC236}">
                <a16:creationId xmlns:a16="http://schemas.microsoft.com/office/drawing/2014/main" id="{0A6F3A78-D215-5E44-573D-002AC807C6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0666"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0BDD18D-4B54-C04D-490E-FDDD0460D0AC}"/>
              </a:ext>
            </a:extLst>
          </p:cNvPr>
          <p:cNvSpPr>
            <a:spLocks noGrp="1"/>
          </p:cNvSpPr>
          <p:nvPr>
            <p:ph type="title"/>
          </p:nvPr>
        </p:nvSpPr>
        <p:spPr/>
        <p:txBody>
          <a:bodyPr>
            <a:normAutofit/>
          </a:bodyPr>
          <a:lstStyle/>
          <a:p>
            <a:pPr algn="ctr"/>
            <a:r>
              <a:rPr lang="en-NZ" sz="8000" b="1" dirty="0">
                <a:solidFill>
                  <a:schemeClr val="bg1"/>
                </a:solidFill>
                <a:latin typeface="Abadi Extra Light" panose="020B0204020104020204" pitchFamily="34" charset="0"/>
              </a:rPr>
              <a:t>Strategic Landscape</a:t>
            </a:r>
          </a:p>
        </p:txBody>
      </p:sp>
      <p:sp>
        <p:nvSpPr>
          <p:cNvPr id="5" name="Oval 4">
            <a:extLst>
              <a:ext uri="{FF2B5EF4-FFF2-40B4-BE49-F238E27FC236}">
                <a16:creationId xmlns:a16="http://schemas.microsoft.com/office/drawing/2014/main" id="{6DDE0238-A257-D828-E7FB-A06621E73BAD}"/>
              </a:ext>
            </a:extLst>
          </p:cNvPr>
          <p:cNvSpPr/>
          <p:nvPr/>
        </p:nvSpPr>
        <p:spPr>
          <a:xfrm>
            <a:off x="605899" y="2800754"/>
            <a:ext cx="2752918" cy="2582054"/>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sz="2800" dirty="0">
                <a:latin typeface="Abadi" panose="020B0604020104020204" pitchFamily="34" charset="0"/>
              </a:rPr>
              <a:t>Te Pae Tata</a:t>
            </a:r>
          </a:p>
          <a:p>
            <a:pPr algn="ctr"/>
            <a:r>
              <a:rPr lang="en-NZ" sz="2000" dirty="0">
                <a:latin typeface="Abadi" panose="020B0604020104020204" pitchFamily="34" charset="0"/>
              </a:rPr>
              <a:t>(interim NZ health plan)</a:t>
            </a:r>
          </a:p>
        </p:txBody>
      </p:sp>
      <p:sp>
        <p:nvSpPr>
          <p:cNvPr id="6" name="Oval 5">
            <a:extLst>
              <a:ext uri="{FF2B5EF4-FFF2-40B4-BE49-F238E27FC236}">
                <a16:creationId xmlns:a16="http://schemas.microsoft.com/office/drawing/2014/main" id="{8FF0AA56-772D-6459-35F7-37B6C88C2363}"/>
              </a:ext>
            </a:extLst>
          </p:cNvPr>
          <p:cNvSpPr/>
          <p:nvPr/>
        </p:nvSpPr>
        <p:spPr>
          <a:xfrm>
            <a:off x="8350344" y="1488144"/>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1" i="0" dirty="0">
                <a:solidFill>
                  <a:schemeClr val="bg1"/>
                </a:solidFill>
                <a:effectLst/>
                <a:latin typeface="Poppins" panose="00000500000000000000" pitchFamily="2" charset="0"/>
              </a:rPr>
              <a:t>Mate </a:t>
            </a:r>
            <a:r>
              <a:rPr lang="en-NZ" sz="1600" b="1" i="0" dirty="0" err="1">
                <a:solidFill>
                  <a:schemeClr val="bg1"/>
                </a:solidFill>
                <a:effectLst/>
                <a:latin typeface="Poppins" panose="00000500000000000000" pitchFamily="2" charset="0"/>
              </a:rPr>
              <a:t>Pukupuku</a:t>
            </a:r>
            <a:r>
              <a:rPr lang="en-NZ" sz="1600" b="1" i="0" dirty="0">
                <a:solidFill>
                  <a:schemeClr val="bg1"/>
                </a:solidFill>
                <a:effectLst/>
                <a:latin typeface="Poppins" panose="00000500000000000000" pitchFamily="2" charset="0"/>
              </a:rPr>
              <a:t> </a:t>
            </a:r>
            <a:r>
              <a:rPr lang="en-NZ" sz="1600" b="0" i="0" dirty="0">
                <a:solidFill>
                  <a:schemeClr val="bg1"/>
                </a:solidFill>
                <a:effectLst/>
                <a:latin typeface="Poppins" panose="00000500000000000000" pitchFamily="2" charset="0"/>
              </a:rPr>
              <a:t>| People with Cancer</a:t>
            </a:r>
          </a:p>
        </p:txBody>
      </p:sp>
      <p:sp>
        <p:nvSpPr>
          <p:cNvPr id="7" name="Oval 6">
            <a:extLst>
              <a:ext uri="{FF2B5EF4-FFF2-40B4-BE49-F238E27FC236}">
                <a16:creationId xmlns:a16="http://schemas.microsoft.com/office/drawing/2014/main" id="{1BDC6DBF-4D9D-EAD4-1A2B-3EE207414E75}"/>
              </a:ext>
            </a:extLst>
          </p:cNvPr>
          <p:cNvSpPr/>
          <p:nvPr/>
        </p:nvSpPr>
        <p:spPr>
          <a:xfrm>
            <a:off x="9628122" y="4193388"/>
            <a:ext cx="2266636" cy="2140909"/>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1" i="0" dirty="0" err="1">
                <a:solidFill>
                  <a:schemeClr val="bg1"/>
                </a:solidFill>
                <a:effectLst/>
                <a:latin typeface="Poppins" panose="00000500000000000000" pitchFamily="2" charset="0"/>
              </a:rPr>
              <a:t>Māuiuitanga</a:t>
            </a:r>
            <a:r>
              <a:rPr lang="en-NZ" sz="1600" b="1" i="0" dirty="0">
                <a:solidFill>
                  <a:schemeClr val="bg1"/>
                </a:solidFill>
                <a:effectLst/>
                <a:latin typeface="Poppins" panose="00000500000000000000" pitchFamily="2" charset="0"/>
              </a:rPr>
              <a:t> </a:t>
            </a:r>
            <a:r>
              <a:rPr lang="en-NZ" sz="1600" b="1" i="0" dirty="0" err="1">
                <a:solidFill>
                  <a:schemeClr val="bg1"/>
                </a:solidFill>
                <a:effectLst/>
                <a:latin typeface="Poppins" panose="00000500000000000000" pitchFamily="2" charset="0"/>
              </a:rPr>
              <a:t>Taumaha</a:t>
            </a:r>
            <a:r>
              <a:rPr lang="en-NZ" sz="1600" b="1" i="0" dirty="0">
                <a:solidFill>
                  <a:schemeClr val="bg1"/>
                </a:solidFill>
                <a:effectLst/>
                <a:latin typeface="Poppins" panose="00000500000000000000" pitchFamily="2" charset="0"/>
              </a:rPr>
              <a:t> </a:t>
            </a:r>
            <a:r>
              <a:rPr lang="en-NZ" sz="1600" b="0" i="0" dirty="0">
                <a:solidFill>
                  <a:schemeClr val="bg1"/>
                </a:solidFill>
                <a:effectLst/>
                <a:latin typeface="Poppins" panose="00000500000000000000" pitchFamily="2" charset="0"/>
              </a:rPr>
              <a:t>| People living with chronic </a:t>
            </a:r>
            <a:r>
              <a:rPr lang="en-NZ" sz="1600" dirty="0">
                <a:solidFill>
                  <a:schemeClr val="bg1"/>
                </a:solidFill>
                <a:latin typeface="Poppins" panose="00000500000000000000" pitchFamily="2" charset="0"/>
              </a:rPr>
              <a:t>h</a:t>
            </a:r>
            <a:r>
              <a:rPr lang="en-NZ" sz="1600" b="0" i="0" dirty="0">
                <a:solidFill>
                  <a:schemeClr val="bg1"/>
                </a:solidFill>
                <a:effectLst/>
                <a:latin typeface="Poppins" panose="00000500000000000000" pitchFamily="2" charset="0"/>
              </a:rPr>
              <a:t>ealth </a:t>
            </a:r>
            <a:r>
              <a:rPr lang="en-NZ" sz="1600" dirty="0">
                <a:solidFill>
                  <a:schemeClr val="bg1"/>
                </a:solidFill>
                <a:latin typeface="Poppins" panose="00000500000000000000" pitchFamily="2" charset="0"/>
              </a:rPr>
              <a:t>c</a:t>
            </a:r>
            <a:r>
              <a:rPr lang="en-NZ" sz="1600" b="0" i="0" dirty="0">
                <a:solidFill>
                  <a:schemeClr val="bg1"/>
                </a:solidFill>
                <a:effectLst/>
                <a:latin typeface="Poppins" panose="00000500000000000000" pitchFamily="2" charset="0"/>
              </a:rPr>
              <a:t>onditions</a:t>
            </a:r>
          </a:p>
        </p:txBody>
      </p:sp>
      <p:sp>
        <p:nvSpPr>
          <p:cNvPr id="8" name="Oval 7">
            <a:extLst>
              <a:ext uri="{FF2B5EF4-FFF2-40B4-BE49-F238E27FC236}">
                <a16:creationId xmlns:a16="http://schemas.microsoft.com/office/drawing/2014/main" id="{9EF968A7-CDA2-7AEC-0D7E-99486E15C1CB}"/>
              </a:ext>
            </a:extLst>
          </p:cNvPr>
          <p:cNvSpPr/>
          <p:nvPr/>
        </p:nvSpPr>
        <p:spPr>
          <a:xfrm>
            <a:off x="6353065" y="1488144"/>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it-IT" sz="1600" b="1" i="0" dirty="0">
                <a:solidFill>
                  <a:schemeClr val="bg1"/>
                </a:solidFill>
                <a:effectLst/>
                <a:latin typeface="Poppins" panose="00000500000000000000" pitchFamily="2" charset="0"/>
              </a:rPr>
              <a:t>Kahu Taurima </a:t>
            </a:r>
            <a:r>
              <a:rPr lang="it-IT" sz="1600" b="0" i="0" dirty="0">
                <a:solidFill>
                  <a:schemeClr val="bg1"/>
                </a:solidFill>
                <a:effectLst/>
                <a:latin typeface="Poppins" panose="00000500000000000000" pitchFamily="2" charset="0"/>
              </a:rPr>
              <a:t>| maternity and Early years</a:t>
            </a:r>
          </a:p>
        </p:txBody>
      </p:sp>
      <p:sp>
        <p:nvSpPr>
          <p:cNvPr id="9" name="Oval 8">
            <a:extLst>
              <a:ext uri="{FF2B5EF4-FFF2-40B4-BE49-F238E27FC236}">
                <a16:creationId xmlns:a16="http://schemas.microsoft.com/office/drawing/2014/main" id="{AD8EE7A2-7636-5B55-3A04-F0EB75B59E47}"/>
              </a:ext>
            </a:extLst>
          </p:cNvPr>
          <p:cNvSpPr/>
          <p:nvPr/>
        </p:nvSpPr>
        <p:spPr>
          <a:xfrm>
            <a:off x="4371571" y="1529354"/>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688"/>
              </a:spcBef>
            </a:pPr>
            <a:r>
              <a:rPr lang="en-NZ" sz="1600" b="1" i="0" dirty="0">
                <a:solidFill>
                  <a:schemeClr val="bg1"/>
                </a:solidFill>
                <a:effectLst/>
                <a:latin typeface="Poppins" panose="00000500000000000000" pitchFamily="2" charset="0"/>
              </a:rPr>
              <a:t>Pae Ora</a:t>
            </a:r>
          </a:p>
        </p:txBody>
      </p:sp>
      <p:sp>
        <p:nvSpPr>
          <p:cNvPr id="10" name="Oval 9">
            <a:extLst>
              <a:ext uri="{FF2B5EF4-FFF2-40B4-BE49-F238E27FC236}">
                <a16:creationId xmlns:a16="http://schemas.microsoft.com/office/drawing/2014/main" id="{611016B5-42B3-4F14-7669-45E146D37172}"/>
              </a:ext>
            </a:extLst>
          </p:cNvPr>
          <p:cNvSpPr/>
          <p:nvPr/>
        </p:nvSpPr>
        <p:spPr>
          <a:xfrm>
            <a:off x="5328980" y="4970607"/>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1" i="0" dirty="0">
                <a:solidFill>
                  <a:schemeClr val="bg1"/>
                </a:solidFill>
                <a:effectLst/>
                <a:latin typeface="Poppins" panose="00000500000000000000" pitchFamily="2" charset="0"/>
              </a:rPr>
              <a:t>Māori Health</a:t>
            </a:r>
          </a:p>
        </p:txBody>
      </p:sp>
      <p:sp>
        <p:nvSpPr>
          <p:cNvPr id="11" name="Oval 10">
            <a:extLst>
              <a:ext uri="{FF2B5EF4-FFF2-40B4-BE49-F238E27FC236}">
                <a16:creationId xmlns:a16="http://schemas.microsoft.com/office/drawing/2014/main" id="{CD6BA838-7DAA-2844-52D2-A6EF30CCDCCF}"/>
              </a:ext>
            </a:extLst>
          </p:cNvPr>
          <p:cNvSpPr/>
          <p:nvPr/>
        </p:nvSpPr>
        <p:spPr>
          <a:xfrm>
            <a:off x="7376474" y="4573452"/>
            <a:ext cx="2266635" cy="2140909"/>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1" i="0" dirty="0" err="1">
                <a:solidFill>
                  <a:schemeClr val="bg1"/>
                </a:solidFill>
                <a:effectLst/>
                <a:latin typeface="Poppins" panose="00000500000000000000" pitchFamily="2" charset="0"/>
              </a:rPr>
              <a:t>Oranga</a:t>
            </a:r>
            <a:r>
              <a:rPr lang="en-NZ" sz="1600" b="1" i="0" dirty="0">
                <a:solidFill>
                  <a:schemeClr val="bg1"/>
                </a:solidFill>
                <a:effectLst/>
                <a:latin typeface="Poppins" panose="00000500000000000000" pitchFamily="2" charset="0"/>
              </a:rPr>
              <a:t> Hinengaro </a:t>
            </a:r>
            <a:r>
              <a:rPr lang="en-NZ" sz="1600" b="0" i="0" dirty="0">
                <a:solidFill>
                  <a:schemeClr val="bg1"/>
                </a:solidFill>
                <a:effectLst/>
                <a:latin typeface="Poppins" panose="00000500000000000000" pitchFamily="2" charset="0"/>
              </a:rPr>
              <a:t>| People living with mental distress, illness and addictions </a:t>
            </a:r>
          </a:p>
        </p:txBody>
      </p:sp>
      <p:cxnSp>
        <p:nvCxnSpPr>
          <p:cNvPr id="13" name="Straight Arrow Connector 12">
            <a:extLst>
              <a:ext uri="{FF2B5EF4-FFF2-40B4-BE49-F238E27FC236}">
                <a16:creationId xmlns:a16="http://schemas.microsoft.com/office/drawing/2014/main" id="{06473687-95BA-6F97-570B-EF4877B320A3}"/>
              </a:ext>
            </a:extLst>
          </p:cNvPr>
          <p:cNvCxnSpPr>
            <a:cxnSpLocks/>
            <a:stCxn id="5" idx="6"/>
          </p:cNvCxnSpPr>
          <p:nvPr/>
        </p:nvCxnSpPr>
        <p:spPr>
          <a:xfrm flipV="1">
            <a:off x="3358817" y="2975956"/>
            <a:ext cx="1263059" cy="1115825"/>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759336E1-2475-D211-F30C-1635701C3713}"/>
              </a:ext>
            </a:extLst>
          </p:cNvPr>
          <p:cNvCxnSpPr>
            <a:stCxn id="5" idx="6"/>
            <a:endCxn id="8" idx="3"/>
          </p:cNvCxnSpPr>
          <p:nvPr/>
        </p:nvCxnSpPr>
        <p:spPr>
          <a:xfrm flipV="1">
            <a:off x="3358817" y="2969706"/>
            <a:ext cx="3258217" cy="1122075"/>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D74897FF-EF93-99BF-9FA3-78EAD30FCFE8}"/>
              </a:ext>
            </a:extLst>
          </p:cNvPr>
          <p:cNvCxnSpPr>
            <a:cxnSpLocks/>
            <a:stCxn id="5" idx="6"/>
          </p:cNvCxnSpPr>
          <p:nvPr/>
        </p:nvCxnSpPr>
        <p:spPr>
          <a:xfrm flipV="1">
            <a:off x="3358817" y="2969706"/>
            <a:ext cx="5238116" cy="1122075"/>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533BE5FF-2AAB-26C9-1E18-5D7179545EF6}"/>
              </a:ext>
            </a:extLst>
          </p:cNvPr>
          <p:cNvCxnSpPr>
            <a:cxnSpLocks/>
            <a:stCxn id="5" idx="6"/>
            <a:endCxn id="7" idx="1"/>
          </p:cNvCxnSpPr>
          <p:nvPr/>
        </p:nvCxnSpPr>
        <p:spPr>
          <a:xfrm>
            <a:off x="3358817" y="4091781"/>
            <a:ext cx="6601246" cy="415136"/>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2E69367E-6DCA-4562-986B-A0296EDADD49}"/>
              </a:ext>
            </a:extLst>
          </p:cNvPr>
          <p:cNvCxnSpPr/>
          <p:nvPr/>
        </p:nvCxnSpPr>
        <p:spPr>
          <a:xfrm>
            <a:off x="3358817" y="4091781"/>
            <a:ext cx="4172514" cy="1145237"/>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08DD3EC5-0B16-4EC4-2901-3BC5231301E0}"/>
              </a:ext>
            </a:extLst>
          </p:cNvPr>
          <p:cNvCxnSpPr>
            <a:cxnSpLocks/>
            <a:endCxn id="10" idx="1"/>
          </p:cNvCxnSpPr>
          <p:nvPr/>
        </p:nvCxnSpPr>
        <p:spPr>
          <a:xfrm>
            <a:off x="3358817" y="4091781"/>
            <a:ext cx="2234132" cy="1133022"/>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12" name="Oval 11">
            <a:extLst>
              <a:ext uri="{FF2B5EF4-FFF2-40B4-BE49-F238E27FC236}">
                <a16:creationId xmlns:a16="http://schemas.microsoft.com/office/drawing/2014/main" id="{BC33A91E-A48F-D125-8396-2BBF1617577B}"/>
              </a:ext>
            </a:extLst>
          </p:cNvPr>
          <p:cNvSpPr/>
          <p:nvPr/>
        </p:nvSpPr>
        <p:spPr>
          <a:xfrm>
            <a:off x="3063448" y="5156310"/>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1" i="0" dirty="0">
                <a:solidFill>
                  <a:schemeClr val="bg1"/>
                </a:solidFill>
                <a:effectLst/>
                <a:latin typeface="Poppins" panose="00000500000000000000" pitchFamily="2" charset="0"/>
              </a:rPr>
              <a:t>Pacific Health</a:t>
            </a:r>
          </a:p>
        </p:txBody>
      </p:sp>
      <p:cxnSp>
        <p:nvCxnSpPr>
          <p:cNvPr id="22" name="Straight Arrow Connector 21">
            <a:extLst>
              <a:ext uri="{FF2B5EF4-FFF2-40B4-BE49-F238E27FC236}">
                <a16:creationId xmlns:a16="http://schemas.microsoft.com/office/drawing/2014/main" id="{A7D786CC-F962-CF2A-B177-80F8D761A05A}"/>
              </a:ext>
            </a:extLst>
          </p:cNvPr>
          <p:cNvCxnSpPr>
            <a:cxnSpLocks/>
            <a:stCxn id="5" idx="6"/>
            <a:endCxn id="12" idx="0"/>
          </p:cNvCxnSpPr>
          <p:nvPr/>
        </p:nvCxnSpPr>
        <p:spPr>
          <a:xfrm>
            <a:off x="3358817" y="4091781"/>
            <a:ext cx="605879" cy="1064529"/>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30" name="Oval 29">
            <a:extLst>
              <a:ext uri="{FF2B5EF4-FFF2-40B4-BE49-F238E27FC236}">
                <a16:creationId xmlns:a16="http://schemas.microsoft.com/office/drawing/2014/main" id="{5E73D749-C896-5B01-F68D-14492014BCCC}"/>
              </a:ext>
            </a:extLst>
          </p:cNvPr>
          <p:cNvSpPr/>
          <p:nvPr/>
        </p:nvSpPr>
        <p:spPr>
          <a:xfrm>
            <a:off x="10261446" y="2354183"/>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688"/>
              </a:spcBef>
            </a:pPr>
            <a:r>
              <a:rPr lang="en-NZ" sz="1600" b="1" i="0" dirty="0">
                <a:solidFill>
                  <a:schemeClr val="bg1"/>
                </a:solidFill>
                <a:effectLst/>
                <a:latin typeface="Poppins" panose="00000500000000000000" pitchFamily="2" charset="0"/>
              </a:rPr>
              <a:t>Tāngata </a:t>
            </a:r>
            <a:r>
              <a:rPr lang="en-NZ" sz="1600" b="1" i="0" dirty="0" err="1">
                <a:solidFill>
                  <a:schemeClr val="bg1"/>
                </a:solidFill>
                <a:effectLst/>
                <a:latin typeface="Poppins" panose="00000500000000000000" pitchFamily="2" charset="0"/>
              </a:rPr>
              <a:t>Whaikaha</a:t>
            </a:r>
            <a:r>
              <a:rPr lang="en-NZ" sz="1600" b="1" i="0" dirty="0">
                <a:solidFill>
                  <a:schemeClr val="bg1"/>
                </a:solidFill>
                <a:effectLst/>
                <a:latin typeface="Poppins" panose="00000500000000000000" pitchFamily="2" charset="0"/>
              </a:rPr>
              <a:t> </a:t>
            </a:r>
            <a:r>
              <a:rPr lang="en-NZ" sz="1600" i="0" dirty="0">
                <a:solidFill>
                  <a:schemeClr val="bg1"/>
                </a:solidFill>
                <a:effectLst/>
                <a:latin typeface="Poppins" panose="00000500000000000000" pitchFamily="2" charset="0"/>
              </a:rPr>
              <a:t>| Disabled People</a:t>
            </a:r>
          </a:p>
        </p:txBody>
      </p:sp>
    </p:spTree>
    <p:extLst>
      <p:ext uri="{BB962C8B-B14F-4D97-AF65-F5344CB8AC3E}">
        <p14:creationId xmlns:p14="http://schemas.microsoft.com/office/powerpoint/2010/main" val="290991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E5F6A-C4E9-0ECD-9FA6-1619DA2833D1}"/>
            </a:ext>
          </a:extLst>
        </p:cNvPr>
        <p:cNvGrpSpPr/>
        <p:nvPr/>
      </p:nvGrpSpPr>
      <p:grpSpPr>
        <a:xfrm>
          <a:off x="0" y="0"/>
          <a:ext cx="0" cy="0"/>
          <a:chOff x="0" y="0"/>
          <a:chExt cx="0" cy="0"/>
        </a:xfrm>
      </p:grpSpPr>
      <p:pic>
        <p:nvPicPr>
          <p:cNvPr id="4" name="Picture 4" descr="From Maniototo with Love - New, Zealand, Otago, Maniototo, Plain, hill,  winter, snow, sky, white, cloud, paddock, nature, gravel… | Otago, Clouds,  Natural landmarks">
            <a:extLst>
              <a:ext uri="{FF2B5EF4-FFF2-40B4-BE49-F238E27FC236}">
                <a16:creationId xmlns:a16="http://schemas.microsoft.com/office/drawing/2014/main" id="{AF7779AC-3947-F40A-92E2-BD2A23DE9F1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0666"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08D0201-A04F-89C5-1E97-15162D8A8DDD}"/>
              </a:ext>
            </a:extLst>
          </p:cNvPr>
          <p:cNvSpPr>
            <a:spLocks noGrp="1"/>
          </p:cNvSpPr>
          <p:nvPr>
            <p:ph type="title"/>
          </p:nvPr>
        </p:nvSpPr>
        <p:spPr/>
        <p:txBody>
          <a:bodyPr>
            <a:normAutofit/>
          </a:bodyPr>
          <a:lstStyle/>
          <a:p>
            <a:pPr algn="ctr"/>
            <a:r>
              <a:rPr lang="en-NZ" sz="8000" b="1" dirty="0">
                <a:solidFill>
                  <a:schemeClr val="bg1"/>
                </a:solidFill>
                <a:latin typeface="Abadi Extra Light" panose="020B0204020104020204" pitchFamily="34" charset="0"/>
              </a:rPr>
              <a:t>Strategic Landscape</a:t>
            </a:r>
          </a:p>
        </p:txBody>
      </p:sp>
      <p:sp>
        <p:nvSpPr>
          <p:cNvPr id="5" name="Oval 4">
            <a:extLst>
              <a:ext uri="{FF2B5EF4-FFF2-40B4-BE49-F238E27FC236}">
                <a16:creationId xmlns:a16="http://schemas.microsoft.com/office/drawing/2014/main" id="{BEEDA0D4-7AF5-3799-FA03-C81B25CEBD1D}"/>
              </a:ext>
            </a:extLst>
          </p:cNvPr>
          <p:cNvSpPr/>
          <p:nvPr/>
        </p:nvSpPr>
        <p:spPr>
          <a:xfrm>
            <a:off x="605899" y="2800754"/>
            <a:ext cx="2752918" cy="2582054"/>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sz="2800" dirty="0">
                <a:latin typeface="Abadi" panose="020B0604020104020204" pitchFamily="34" charset="0"/>
              </a:rPr>
              <a:t>Te Pae Waenga</a:t>
            </a:r>
          </a:p>
          <a:p>
            <a:pPr algn="ctr"/>
            <a:r>
              <a:rPr lang="en-NZ" sz="2000" dirty="0">
                <a:latin typeface="Abadi" panose="020B0604020104020204" pitchFamily="34" charset="0"/>
              </a:rPr>
              <a:t>(NZ Health Plan)</a:t>
            </a:r>
            <a:endParaRPr lang="en-NZ" sz="1600" dirty="0">
              <a:latin typeface="Abadi" panose="020B0604020104020204" pitchFamily="34" charset="0"/>
            </a:endParaRPr>
          </a:p>
        </p:txBody>
      </p:sp>
      <p:sp>
        <p:nvSpPr>
          <p:cNvPr id="6" name="Oval 5">
            <a:extLst>
              <a:ext uri="{FF2B5EF4-FFF2-40B4-BE49-F238E27FC236}">
                <a16:creationId xmlns:a16="http://schemas.microsoft.com/office/drawing/2014/main" id="{5E0F3825-F580-F16F-5625-5C71721098E9}"/>
              </a:ext>
            </a:extLst>
          </p:cNvPr>
          <p:cNvSpPr/>
          <p:nvPr/>
        </p:nvSpPr>
        <p:spPr>
          <a:xfrm>
            <a:off x="9551304" y="2356023"/>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0" i="0" dirty="0">
                <a:solidFill>
                  <a:schemeClr val="bg1"/>
                </a:solidFill>
                <a:effectLst/>
                <a:latin typeface="Poppins" panose="00000500000000000000" pitchFamily="2" charset="0"/>
              </a:rPr>
              <a:t>?</a:t>
            </a:r>
          </a:p>
        </p:txBody>
      </p:sp>
      <p:sp>
        <p:nvSpPr>
          <p:cNvPr id="7" name="Oval 6">
            <a:extLst>
              <a:ext uri="{FF2B5EF4-FFF2-40B4-BE49-F238E27FC236}">
                <a16:creationId xmlns:a16="http://schemas.microsoft.com/office/drawing/2014/main" id="{8007308F-0683-3255-D9B1-6973BAE5E064}"/>
              </a:ext>
            </a:extLst>
          </p:cNvPr>
          <p:cNvSpPr/>
          <p:nvPr/>
        </p:nvSpPr>
        <p:spPr>
          <a:xfrm>
            <a:off x="9628122" y="4193389"/>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0" i="0" dirty="0">
                <a:solidFill>
                  <a:schemeClr val="bg1"/>
                </a:solidFill>
                <a:effectLst/>
                <a:latin typeface="Poppins" panose="00000500000000000000" pitchFamily="2" charset="0"/>
              </a:rPr>
              <a:t>?</a:t>
            </a:r>
          </a:p>
        </p:txBody>
      </p:sp>
      <p:sp>
        <p:nvSpPr>
          <p:cNvPr id="8" name="Oval 7">
            <a:extLst>
              <a:ext uri="{FF2B5EF4-FFF2-40B4-BE49-F238E27FC236}">
                <a16:creationId xmlns:a16="http://schemas.microsoft.com/office/drawing/2014/main" id="{9D612140-5482-B8AB-1C27-2F5390996377}"/>
              </a:ext>
            </a:extLst>
          </p:cNvPr>
          <p:cNvSpPr/>
          <p:nvPr/>
        </p:nvSpPr>
        <p:spPr>
          <a:xfrm>
            <a:off x="7170215" y="1529354"/>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it-IT" sz="1600" b="0" i="0" dirty="0">
                <a:solidFill>
                  <a:schemeClr val="bg1"/>
                </a:solidFill>
                <a:effectLst/>
                <a:latin typeface="Poppins" panose="00000500000000000000" pitchFamily="2" charset="0"/>
              </a:rPr>
              <a:t>?</a:t>
            </a:r>
          </a:p>
        </p:txBody>
      </p:sp>
      <p:sp>
        <p:nvSpPr>
          <p:cNvPr id="9" name="Oval 8">
            <a:extLst>
              <a:ext uri="{FF2B5EF4-FFF2-40B4-BE49-F238E27FC236}">
                <a16:creationId xmlns:a16="http://schemas.microsoft.com/office/drawing/2014/main" id="{445C6A54-068D-702A-0099-3BF190CD1DAC}"/>
              </a:ext>
            </a:extLst>
          </p:cNvPr>
          <p:cNvSpPr/>
          <p:nvPr/>
        </p:nvSpPr>
        <p:spPr>
          <a:xfrm>
            <a:off x="4371571" y="1529354"/>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688"/>
              </a:spcBef>
            </a:pPr>
            <a:r>
              <a:rPr lang="en-NZ" sz="1600" b="0" i="0" dirty="0">
                <a:solidFill>
                  <a:schemeClr val="bg1"/>
                </a:solidFill>
                <a:effectLst/>
                <a:latin typeface="Poppins" panose="00000500000000000000" pitchFamily="2" charset="0"/>
              </a:rPr>
              <a:t>?</a:t>
            </a:r>
          </a:p>
        </p:txBody>
      </p:sp>
      <p:sp>
        <p:nvSpPr>
          <p:cNvPr id="10" name="Oval 9">
            <a:extLst>
              <a:ext uri="{FF2B5EF4-FFF2-40B4-BE49-F238E27FC236}">
                <a16:creationId xmlns:a16="http://schemas.microsoft.com/office/drawing/2014/main" id="{5554C8AE-3F12-E164-C11A-0C72D095B5BA}"/>
              </a:ext>
            </a:extLst>
          </p:cNvPr>
          <p:cNvSpPr/>
          <p:nvPr/>
        </p:nvSpPr>
        <p:spPr>
          <a:xfrm>
            <a:off x="4363447" y="5005022"/>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0" i="0" dirty="0">
                <a:solidFill>
                  <a:schemeClr val="bg1"/>
                </a:solidFill>
                <a:effectLst/>
                <a:latin typeface="Poppins" panose="00000500000000000000" pitchFamily="2" charset="0"/>
              </a:rPr>
              <a:t>?</a:t>
            </a:r>
          </a:p>
        </p:txBody>
      </p:sp>
      <p:sp>
        <p:nvSpPr>
          <p:cNvPr id="11" name="Oval 10">
            <a:extLst>
              <a:ext uri="{FF2B5EF4-FFF2-40B4-BE49-F238E27FC236}">
                <a16:creationId xmlns:a16="http://schemas.microsoft.com/office/drawing/2014/main" id="{C90905AA-DB16-CDF5-4669-EC6C650164FA}"/>
              </a:ext>
            </a:extLst>
          </p:cNvPr>
          <p:cNvSpPr/>
          <p:nvPr/>
        </p:nvSpPr>
        <p:spPr>
          <a:xfrm>
            <a:off x="7376475" y="4978603"/>
            <a:ext cx="1802496" cy="1735758"/>
          </a:xfrm>
          <a:prstGeom prst="ellips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899"/>
              </a:spcBef>
            </a:pPr>
            <a:r>
              <a:rPr lang="en-NZ" sz="1600" b="0" i="0" dirty="0">
                <a:solidFill>
                  <a:schemeClr val="bg1"/>
                </a:solidFill>
                <a:effectLst/>
                <a:latin typeface="Poppins" panose="00000500000000000000" pitchFamily="2" charset="0"/>
              </a:rPr>
              <a:t>?</a:t>
            </a:r>
          </a:p>
        </p:txBody>
      </p:sp>
      <p:cxnSp>
        <p:nvCxnSpPr>
          <p:cNvPr id="13" name="Straight Arrow Connector 12">
            <a:extLst>
              <a:ext uri="{FF2B5EF4-FFF2-40B4-BE49-F238E27FC236}">
                <a16:creationId xmlns:a16="http://schemas.microsoft.com/office/drawing/2014/main" id="{20C12C24-E66B-3741-0FB2-9A8CA5D1B473}"/>
              </a:ext>
            </a:extLst>
          </p:cNvPr>
          <p:cNvCxnSpPr>
            <a:stCxn id="5" idx="7"/>
          </p:cNvCxnSpPr>
          <p:nvPr/>
        </p:nvCxnSpPr>
        <p:spPr>
          <a:xfrm flipV="1">
            <a:off x="2955661" y="2397233"/>
            <a:ext cx="1407786" cy="781654"/>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24026B21-418E-7779-D2FF-E06C6BA6716C}"/>
              </a:ext>
            </a:extLst>
          </p:cNvPr>
          <p:cNvCxnSpPr>
            <a:stCxn id="5" idx="6"/>
            <a:endCxn id="8" idx="3"/>
          </p:cNvCxnSpPr>
          <p:nvPr/>
        </p:nvCxnSpPr>
        <p:spPr>
          <a:xfrm flipV="1">
            <a:off x="3358817" y="2975956"/>
            <a:ext cx="4017658" cy="1115825"/>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8E13358E-1232-D309-0771-82B9B525ABFE}"/>
              </a:ext>
            </a:extLst>
          </p:cNvPr>
          <p:cNvCxnSpPr>
            <a:stCxn id="5" idx="6"/>
          </p:cNvCxnSpPr>
          <p:nvPr/>
        </p:nvCxnSpPr>
        <p:spPr>
          <a:xfrm flipV="1">
            <a:off x="3358817" y="3429000"/>
            <a:ext cx="6192487" cy="662781"/>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C7B11065-1BAB-C743-691A-3D0CA1FC34BF}"/>
              </a:ext>
            </a:extLst>
          </p:cNvPr>
          <p:cNvCxnSpPr>
            <a:stCxn id="5" idx="6"/>
          </p:cNvCxnSpPr>
          <p:nvPr/>
        </p:nvCxnSpPr>
        <p:spPr>
          <a:xfrm>
            <a:off x="3358817" y="4091781"/>
            <a:ext cx="6269305" cy="886822"/>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11C8D2C5-1CCB-5ECC-AEA5-E83C9936AE2F}"/>
              </a:ext>
            </a:extLst>
          </p:cNvPr>
          <p:cNvCxnSpPr/>
          <p:nvPr/>
        </p:nvCxnSpPr>
        <p:spPr>
          <a:xfrm>
            <a:off x="3358817" y="4091781"/>
            <a:ext cx="4172514" cy="1145237"/>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A5C05D08-36B5-63FF-5158-53CA059B3B74}"/>
              </a:ext>
            </a:extLst>
          </p:cNvPr>
          <p:cNvCxnSpPr>
            <a:endCxn id="10" idx="2"/>
          </p:cNvCxnSpPr>
          <p:nvPr/>
        </p:nvCxnSpPr>
        <p:spPr>
          <a:xfrm>
            <a:off x="2955661" y="5061268"/>
            <a:ext cx="1407786" cy="811633"/>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0484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D77C-BF6E-9D15-6EE8-281C03B1E869}"/>
            </a:ext>
          </a:extLst>
        </p:cNvPr>
        <p:cNvGrpSpPr/>
        <p:nvPr/>
      </p:nvGrpSpPr>
      <p:grpSpPr>
        <a:xfrm>
          <a:off x="0" y="0"/>
          <a:ext cx="0" cy="0"/>
          <a:chOff x="0" y="0"/>
          <a:chExt cx="0" cy="0"/>
        </a:xfrm>
      </p:grpSpPr>
      <p:pic>
        <p:nvPicPr>
          <p:cNvPr id="4" name="Picture 4" descr="From Maniototo with Love - New, Zealand, Otago, Maniototo, Plain, hill,  winter, snow, sky, white, cloud, paddock, nature, gravel… | Otago, Clouds,  Natural landmarks">
            <a:extLst>
              <a:ext uri="{FF2B5EF4-FFF2-40B4-BE49-F238E27FC236}">
                <a16:creationId xmlns:a16="http://schemas.microsoft.com/office/drawing/2014/main" id="{BD735543-0284-C498-CA67-6032D24296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0666"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3B03F63-30EB-C236-E178-4CA3D167F2B0}"/>
              </a:ext>
            </a:extLst>
          </p:cNvPr>
          <p:cNvSpPr>
            <a:spLocks noGrp="1"/>
          </p:cNvSpPr>
          <p:nvPr>
            <p:ph type="title"/>
          </p:nvPr>
        </p:nvSpPr>
        <p:spPr/>
        <p:txBody>
          <a:bodyPr>
            <a:normAutofit/>
          </a:bodyPr>
          <a:lstStyle/>
          <a:p>
            <a:pPr algn="ctr"/>
            <a:r>
              <a:rPr lang="en-NZ" sz="8000" b="1" dirty="0">
                <a:solidFill>
                  <a:schemeClr val="bg1"/>
                </a:solidFill>
                <a:latin typeface="Abadi Extra Light" panose="020B0204020104020204" pitchFamily="34" charset="0"/>
              </a:rPr>
              <a:t>Strategic Landscape</a:t>
            </a:r>
          </a:p>
        </p:txBody>
      </p:sp>
      <p:sp>
        <p:nvSpPr>
          <p:cNvPr id="12" name="Arrow: Chevron 11">
            <a:extLst>
              <a:ext uri="{FF2B5EF4-FFF2-40B4-BE49-F238E27FC236}">
                <a16:creationId xmlns:a16="http://schemas.microsoft.com/office/drawing/2014/main" id="{53345BF2-1CEA-168F-B8F8-873677083E58}"/>
              </a:ext>
            </a:extLst>
          </p:cNvPr>
          <p:cNvSpPr/>
          <p:nvPr/>
        </p:nvSpPr>
        <p:spPr>
          <a:xfrm>
            <a:off x="548640" y="1690688"/>
            <a:ext cx="5015345" cy="4327727"/>
          </a:xfrm>
          <a:prstGeom prst="chevron">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solidFill>
                <a:schemeClr val="tx1"/>
              </a:solidFill>
            </a:endParaRPr>
          </a:p>
        </p:txBody>
      </p:sp>
      <p:sp>
        <p:nvSpPr>
          <p:cNvPr id="14" name="Arrow: Chevron 13">
            <a:extLst>
              <a:ext uri="{FF2B5EF4-FFF2-40B4-BE49-F238E27FC236}">
                <a16:creationId xmlns:a16="http://schemas.microsoft.com/office/drawing/2014/main" id="{6D185B25-673F-CACC-5360-34D9131000EF}"/>
              </a:ext>
            </a:extLst>
          </p:cNvPr>
          <p:cNvSpPr/>
          <p:nvPr/>
        </p:nvSpPr>
        <p:spPr>
          <a:xfrm>
            <a:off x="3627813" y="1690688"/>
            <a:ext cx="5015345" cy="4327727"/>
          </a:xfrm>
          <a:prstGeom prst="chevron">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solidFill>
                <a:schemeClr val="tx1"/>
              </a:solidFill>
            </a:endParaRPr>
          </a:p>
        </p:txBody>
      </p:sp>
      <p:sp>
        <p:nvSpPr>
          <p:cNvPr id="16" name="Arrow: Chevron 15">
            <a:extLst>
              <a:ext uri="{FF2B5EF4-FFF2-40B4-BE49-F238E27FC236}">
                <a16:creationId xmlns:a16="http://schemas.microsoft.com/office/drawing/2014/main" id="{6EC45982-F7DA-C5FD-8465-F89D88929086}"/>
              </a:ext>
            </a:extLst>
          </p:cNvPr>
          <p:cNvSpPr/>
          <p:nvPr/>
        </p:nvSpPr>
        <p:spPr>
          <a:xfrm>
            <a:off x="6697961" y="1690688"/>
            <a:ext cx="5015345" cy="4327727"/>
          </a:xfrm>
          <a:prstGeom prst="chevron">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solidFill>
                <a:schemeClr val="tx1"/>
              </a:solidFill>
            </a:endParaRPr>
          </a:p>
        </p:txBody>
      </p:sp>
      <p:sp>
        <p:nvSpPr>
          <p:cNvPr id="18" name="TextBox 17">
            <a:extLst>
              <a:ext uri="{FF2B5EF4-FFF2-40B4-BE49-F238E27FC236}">
                <a16:creationId xmlns:a16="http://schemas.microsoft.com/office/drawing/2014/main" id="{556D5EBC-5E27-3BAF-7400-AC8B3F281732}"/>
              </a:ext>
            </a:extLst>
          </p:cNvPr>
          <p:cNvSpPr txBox="1"/>
          <p:nvPr/>
        </p:nvSpPr>
        <p:spPr>
          <a:xfrm>
            <a:off x="2012728" y="2806268"/>
            <a:ext cx="3790604" cy="1569660"/>
          </a:xfrm>
          <a:prstGeom prst="rect">
            <a:avLst/>
          </a:prstGeom>
          <a:noFill/>
        </p:spPr>
        <p:txBody>
          <a:bodyPr wrap="square" rtlCol="0">
            <a:spAutoFit/>
          </a:bodyPr>
          <a:lstStyle/>
          <a:p>
            <a:r>
              <a:rPr lang="en-NZ" sz="2400" dirty="0">
                <a:solidFill>
                  <a:schemeClr val="bg1"/>
                </a:solidFill>
                <a:latin typeface="Abadi Extra Light" panose="020B0204020104020204" pitchFamily="34" charset="0"/>
              </a:rPr>
              <a:t>Strengthening  our Te   </a:t>
            </a:r>
          </a:p>
          <a:p>
            <a:r>
              <a:rPr lang="en-NZ" sz="2400" dirty="0">
                <a:solidFill>
                  <a:schemeClr val="bg1"/>
                </a:solidFill>
                <a:latin typeface="Abadi Extra Light" panose="020B0204020104020204" pitchFamily="34" charset="0"/>
              </a:rPr>
              <a:t>   Waipounamu Integrated</a:t>
            </a:r>
          </a:p>
          <a:p>
            <a:r>
              <a:rPr lang="en-NZ" sz="2400" dirty="0">
                <a:solidFill>
                  <a:schemeClr val="bg1"/>
                </a:solidFill>
                <a:latin typeface="Abadi Extra Light" panose="020B0204020104020204" pitchFamily="34" charset="0"/>
              </a:rPr>
              <a:t>        HealthCare System –</a:t>
            </a:r>
          </a:p>
          <a:p>
            <a:r>
              <a:rPr lang="en-NZ" sz="2400" dirty="0">
                <a:solidFill>
                  <a:schemeClr val="bg1"/>
                </a:solidFill>
                <a:latin typeface="Abadi Extra Light" panose="020B0204020104020204" pitchFamily="34" charset="0"/>
              </a:rPr>
              <a:t>     our ‘South Star</a:t>
            </a:r>
          </a:p>
        </p:txBody>
      </p:sp>
      <p:sp>
        <p:nvSpPr>
          <p:cNvPr id="20" name="TextBox 19">
            <a:extLst>
              <a:ext uri="{FF2B5EF4-FFF2-40B4-BE49-F238E27FC236}">
                <a16:creationId xmlns:a16="http://schemas.microsoft.com/office/drawing/2014/main" id="{DF438454-B396-3E87-88EF-80BF63E77E28}"/>
              </a:ext>
            </a:extLst>
          </p:cNvPr>
          <p:cNvSpPr txBox="1"/>
          <p:nvPr/>
        </p:nvSpPr>
        <p:spPr>
          <a:xfrm>
            <a:off x="5707044" y="3578629"/>
            <a:ext cx="3790604" cy="461665"/>
          </a:xfrm>
          <a:prstGeom prst="rect">
            <a:avLst/>
          </a:prstGeom>
          <a:noFill/>
        </p:spPr>
        <p:txBody>
          <a:bodyPr wrap="square" rtlCol="0">
            <a:spAutoFit/>
          </a:bodyPr>
          <a:lstStyle/>
          <a:p>
            <a:r>
              <a:rPr lang="en-NZ" sz="2400" dirty="0">
                <a:solidFill>
                  <a:schemeClr val="bg1"/>
                </a:solidFill>
                <a:latin typeface="Abadi Extra Light" panose="020B0204020104020204" pitchFamily="34" charset="0"/>
              </a:rPr>
              <a:t>Health NZ Southern</a:t>
            </a:r>
          </a:p>
        </p:txBody>
      </p:sp>
      <p:sp>
        <p:nvSpPr>
          <p:cNvPr id="22" name="TextBox 21">
            <a:extLst>
              <a:ext uri="{FF2B5EF4-FFF2-40B4-BE49-F238E27FC236}">
                <a16:creationId xmlns:a16="http://schemas.microsoft.com/office/drawing/2014/main" id="{364EE7E5-97D8-190F-5788-B11B4A0A5D6E}"/>
              </a:ext>
            </a:extLst>
          </p:cNvPr>
          <p:cNvSpPr txBox="1"/>
          <p:nvPr/>
        </p:nvSpPr>
        <p:spPr>
          <a:xfrm>
            <a:off x="8882505" y="3439053"/>
            <a:ext cx="3790604" cy="830997"/>
          </a:xfrm>
          <a:prstGeom prst="rect">
            <a:avLst/>
          </a:prstGeom>
          <a:noFill/>
        </p:spPr>
        <p:txBody>
          <a:bodyPr wrap="square" rtlCol="0">
            <a:spAutoFit/>
          </a:bodyPr>
          <a:lstStyle/>
          <a:p>
            <a:r>
              <a:rPr lang="en-NZ" sz="2400" dirty="0">
                <a:solidFill>
                  <a:schemeClr val="bg1"/>
                </a:solidFill>
                <a:latin typeface="Abadi Extra Light" panose="020B0204020104020204" pitchFamily="34" charset="0"/>
              </a:rPr>
              <a:t>Directorate / Facility </a:t>
            </a:r>
          </a:p>
          <a:p>
            <a:r>
              <a:rPr lang="en-NZ" sz="2400" dirty="0">
                <a:solidFill>
                  <a:schemeClr val="bg1"/>
                </a:solidFill>
                <a:latin typeface="Abadi Extra Light" panose="020B0204020104020204" pitchFamily="34" charset="0"/>
              </a:rPr>
              <a:t>/ Service </a:t>
            </a:r>
          </a:p>
        </p:txBody>
      </p:sp>
    </p:spTree>
    <p:extLst>
      <p:ext uri="{BB962C8B-B14F-4D97-AF65-F5344CB8AC3E}">
        <p14:creationId xmlns:p14="http://schemas.microsoft.com/office/powerpoint/2010/main" val="3667276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sing Meditation to See the Bigger Picture - About Meditation">
            <a:extLst>
              <a:ext uri="{FF2B5EF4-FFF2-40B4-BE49-F238E27FC236}">
                <a16:creationId xmlns:a16="http://schemas.microsoft.com/office/drawing/2014/main" id="{4F8B5061-4520-C358-4588-2FB1547452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5625"/>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147BDAA-5E2B-F865-1C9A-E1F49919C862}"/>
              </a:ext>
            </a:extLst>
          </p:cNvPr>
          <p:cNvSpPr>
            <a:spLocks noGrp="1"/>
          </p:cNvSpPr>
          <p:nvPr>
            <p:ph type="title"/>
          </p:nvPr>
        </p:nvSpPr>
        <p:spPr/>
        <p:txBody>
          <a:bodyPr/>
          <a:lstStyle/>
          <a:p>
            <a:endParaRPr lang="en-NZ"/>
          </a:p>
        </p:txBody>
      </p:sp>
      <p:graphicFrame>
        <p:nvGraphicFramePr>
          <p:cNvPr id="4" name="Content Placeholder 3">
            <a:extLst>
              <a:ext uri="{FF2B5EF4-FFF2-40B4-BE49-F238E27FC236}">
                <a16:creationId xmlns:a16="http://schemas.microsoft.com/office/drawing/2014/main" id="{03D60F6B-6AAA-7D0D-6C1E-E9F648B6C526}"/>
              </a:ext>
            </a:extLst>
          </p:cNvPr>
          <p:cNvGraphicFramePr>
            <a:graphicFrameLocks noGrp="1"/>
          </p:cNvGraphicFramePr>
          <p:nvPr>
            <p:ph idx="1"/>
            <p:extLst>
              <p:ext uri="{D42A27DB-BD31-4B8C-83A1-F6EECF244321}">
                <p14:modId xmlns:p14="http://schemas.microsoft.com/office/powerpoint/2010/main" val="3416162116"/>
              </p:ext>
            </p:extLst>
          </p:nvPr>
        </p:nvGraphicFramePr>
        <p:xfrm>
          <a:off x="-336331" y="-282521"/>
          <a:ext cx="12578255" cy="742304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08230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A1ED4-826B-63BA-8CB2-FD573513DEE4}"/>
              </a:ext>
            </a:extLst>
          </p:cNvPr>
          <p:cNvSpPr>
            <a:spLocks noGrp="1"/>
          </p:cNvSpPr>
          <p:nvPr>
            <p:ph type="title"/>
          </p:nvPr>
        </p:nvSpPr>
        <p:spPr/>
        <p:txBody>
          <a:bodyPr/>
          <a:lstStyle/>
          <a:p>
            <a:endParaRPr lang="en-NZ"/>
          </a:p>
        </p:txBody>
      </p:sp>
      <p:sp>
        <p:nvSpPr>
          <p:cNvPr id="3" name="Content Placeholder 2">
            <a:extLst>
              <a:ext uri="{FF2B5EF4-FFF2-40B4-BE49-F238E27FC236}">
                <a16:creationId xmlns:a16="http://schemas.microsoft.com/office/drawing/2014/main" id="{F468882A-0540-029B-3A6B-3A399741B13A}"/>
              </a:ext>
            </a:extLst>
          </p:cNvPr>
          <p:cNvSpPr>
            <a:spLocks noGrp="1"/>
          </p:cNvSpPr>
          <p:nvPr>
            <p:ph idx="1"/>
          </p:nvPr>
        </p:nvSpPr>
        <p:spPr/>
        <p:txBody>
          <a:bodyPr/>
          <a:lstStyle/>
          <a:p>
            <a:endParaRPr lang="en-NZ"/>
          </a:p>
        </p:txBody>
      </p:sp>
      <p:pic>
        <p:nvPicPr>
          <p:cNvPr id="3074" name="Picture 2">
            <a:extLst>
              <a:ext uri="{FF2B5EF4-FFF2-40B4-BE49-F238E27FC236}">
                <a16:creationId xmlns:a16="http://schemas.microsoft.com/office/drawing/2014/main" id="{C9B192EC-4615-78B0-C605-6944DB612738}"/>
              </a:ext>
            </a:extLst>
          </p:cNvPr>
          <p:cNvPicPr>
            <a:picLocks noChangeAspect="1" noChangeArrowheads="1"/>
          </p:cNvPicPr>
          <p:nvPr/>
        </p:nvPicPr>
        <p:blipFill>
          <a:blip r:embed="rId3">
            <a:clrChange>
              <a:clrFrom>
                <a:srgbClr val="F7F8F3"/>
              </a:clrFrom>
              <a:clrTo>
                <a:srgbClr val="F7F8F3">
                  <a:alpha val="0"/>
                </a:srgbClr>
              </a:clrTo>
            </a:clrChange>
            <a:extLst>
              <a:ext uri="{28A0092B-C50C-407E-A947-70E740481C1C}">
                <a14:useLocalDpi xmlns:a14="http://schemas.microsoft.com/office/drawing/2010/main" val="0"/>
              </a:ext>
            </a:extLst>
          </a:blip>
          <a:srcRect/>
          <a:stretch>
            <a:fillRect/>
          </a:stretch>
        </p:blipFill>
        <p:spPr bwMode="auto">
          <a:xfrm>
            <a:off x="734786" y="-390072"/>
            <a:ext cx="11457214" cy="7638143"/>
          </a:xfrm>
          <a:prstGeom prst="rect">
            <a:avLst/>
          </a:prstGeom>
          <a:noFill/>
          <a:extLst>
            <a:ext uri="{909E8E84-426E-40DD-AFC4-6F175D3DCCD1}">
              <a14:hiddenFill xmlns:a14="http://schemas.microsoft.com/office/drawing/2010/main">
                <a:solidFill>
                  <a:srgbClr val="FFFFFF"/>
                </a:solidFill>
              </a14:hiddenFill>
            </a:ext>
          </a:extLst>
        </p:spPr>
      </p:pic>
      <p:sp>
        <p:nvSpPr>
          <p:cNvPr id="4" name="Arrow: Chevron 3">
            <a:extLst>
              <a:ext uri="{FF2B5EF4-FFF2-40B4-BE49-F238E27FC236}">
                <a16:creationId xmlns:a16="http://schemas.microsoft.com/office/drawing/2014/main" id="{0FA613F1-5CEB-465E-9D93-2969C78D2B1E}"/>
              </a:ext>
            </a:extLst>
          </p:cNvPr>
          <p:cNvSpPr/>
          <p:nvPr/>
        </p:nvSpPr>
        <p:spPr>
          <a:xfrm>
            <a:off x="2612572" y="1600200"/>
            <a:ext cx="9307285" cy="2405743"/>
          </a:xfrm>
          <a:prstGeom prst="chevron">
            <a:avLst>
              <a:gd name="adj" fmla="val 18326"/>
            </a:avLst>
          </a:prstGeom>
          <a:solidFill>
            <a:srgbClr val="FFFFFF">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solidFill>
                <a:schemeClr val="tx1"/>
              </a:solidFill>
            </a:endParaRPr>
          </a:p>
        </p:txBody>
      </p:sp>
      <p:sp>
        <p:nvSpPr>
          <p:cNvPr id="5" name="Arrow: Chevron 4">
            <a:extLst>
              <a:ext uri="{FF2B5EF4-FFF2-40B4-BE49-F238E27FC236}">
                <a16:creationId xmlns:a16="http://schemas.microsoft.com/office/drawing/2014/main" id="{A4A3C24A-F047-A332-A58C-AACDEE71EF0F}"/>
              </a:ext>
            </a:extLst>
          </p:cNvPr>
          <p:cNvSpPr/>
          <p:nvPr/>
        </p:nvSpPr>
        <p:spPr>
          <a:xfrm>
            <a:off x="2612572" y="4054928"/>
            <a:ext cx="9307285" cy="2661558"/>
          </a:xfrm>
          <a:prstGeom prst="chevron">
            <a:avLst>
              <a:gd name="adj" fmla="val 9737"/>
            </a:avLst>
          </a:prstGeom>
          <a:solidFill>
            <a:srgbClr val="FFFFFF">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solidFill>
                <a:schemeClr val="tx1"/>
              </a:solidFill>
            </a:endParaRPr>
          </a:p>
        </p:txBody>
      </p:sp>
    </p:spTree>
    <p:extLst>
      <p:ext uri="{BB962C8B-B14F-4D97-AF65-F5344CB8AC3E}">
        <p14:creationId xmlns:p14="http://schemas.microsoft.com/office/powerpoint/2010/main" val="835443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77396-6671-06F9-EB5A-7903C7C86618}"/>
              </a:ext>
            </a:extLst>
          </p:cNvPr>
          <p:cNvSpPr>
            <a:spLocks noGrp="1"/>
          </p:cNvSpPr>
          <p:nvPr>
            <p:ph type="title"/>
          </p:nvPr>
        </p:nvSpPr>
        <p:spPr/>
        <p:txBody>
          <a:bodyPr/>
          <a:lstStyle/>
          <a:p>
            <a:endParaRPr lang="en-NZ" dirty="0"/>
          </a:p>
        </p:txBody>
      </p:sp>
      <p:sp>
        <p:nvSpPr>
          <p:cNvPr id="3" name="Content Placeholder 2">
            <a:extLst>
              <a:ext uri="{FF2B5EF4-FFF2-40B4-BE49-F238E27FC236}">
                <a16:creationId xmlns:a16="http://schemas.microsoft.com/office/drawing/2014/main" id="{EF652426-F809-024D-4BCA-087576D2D0AE}"/>
              </a:ext>
            </a:extLst>
          </p:cNvPr>
          <p:cNvSpPr>
            <a:spLocks noGrp="1"/>
          </p:cNvSpPr>
          <p:nvPr>
            <p:ph idx="1"/>
          </p:nvPr>
        </p:nvSpPr>
        <p:spPr/>
        <p:txBody>
          <a:bodyPr/>
          <a:lstStyle/>
          <a:p>
            <a:endParaRPr lang="en-NZ"/>
          </a:p>
        </p:txBody>
      </p:sp>
      <p:pic>
        <p:nvPicPr>
          <p:cNvPr id="4" name="Picture 2">
            <a:extLst>
              <a:ext uri="{FF2B5EF4-FFF2-40B4-BE49-F238E27FC236}">
                <a16:creationId xmlns:a16="http://schemas.microsoft.com/office/drawing/2014/main" id="{82C035E8-EF25-0558-6934-04B6BA12CA52}"/>
              </a:ext>
            </a:extLst>
          </p:cNvPr>
          <p:cNvPicPr>
            <a:picLocks noChangeAspect="1" noChangeArrowheads="1"/>
          </p:cNvPicPr>
          <p:nvPr/>
        </p:nvPicPr>
        <p:blipFill>
          <a:blip r:embed="rId3">
            <a:clrChange>
              <a:clrFrom>
                <a:srgbClr val="F7F8F3"/>
              </a:clrFrom>
              <a:clrTo>
                <a:srgbClr val="F7F8F3">
                  <a:alpha val="0"/>
                </a:srgbClr>
              </a:clrTo>
            </a:clrChange>
            <a:extLst>
              <a:ext uri="{28A0092B-C50C-407E-A947-70E740481C1C}">
                <a14:useLocalDpi xmlns:a14="http://schemas.microsoft.com/office/drawing/2010/main" val="0"/>
              </a:ext>
            </a:extLst>
          </a:blip>
          <a:srcRect/>
          <a:stretch>
            <a:fillRect/>
          </a:stretch>
        </p:blipFill>
        <p:spPr bwMode="auto">
          <a:xfrm>
            <a:off x="734786" y="-390072"/>
            <a:ext cx="11457214" cy="7638143"/>
          </a:xfrm>
          <a:prstGeom prst="rect">
            <a:avLst/>
          </a:prstGeom>
          <a:noFill/>
          <a:extLst>
            <a:ext uri="{909E8E84-426E-40DD-AFC4-6F175D3DCCD1}">
              <a14:hiddenFill xmlns:a14="http://schemas.microsoft.com/office/drawing/2010/main">
                <a:solidFill>
                  <a:srgbClr val="FFFFFF"/>
                </a:solidFill>
              </a14:hiddenFill>
            </a:ext>
          </a:extLst>
        </p:spPr>
      </p:pic>
      <p:sp>
        <p:nvSpPr>
          <p:cNvPr id="5" name="Arrow: Chevron 4">
            <a:extLst>
              <a:ext uri="{FF2B5EF4-FFF2-40B4-BE49-F238E27FC236}">
                <a16:creationId xmlns:a16="http://schemas.microsoft.com/office/drawing/2014/main" id="{52789126-4AE0-9DDB-9156-C030C6C2D9E2}"/>
              </a:ext>
            </a:extLst>
          </p:cNvPr>
          <p:cNvSpPr/>
          <p:nvPr/>
        </p:nvSpPr>
        <p:spPr>
          <a:xfrm>
            <a:off x="4626429" y="1600200"/>
            <a:ext cx="7293428" cy="2405743"/>
          </a:xfrm>
          <a:prstGeom prst="chevron">
            <a:avLst>
              <a:gd name="adj" fmla="val 18326"/>
            </a:avLst>
          </a:prstGeom>
          <a:solidFill>
            <a:srgbClr val="FFFFFF">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solidFill>
                <a:schemeClr val="tx1"/>
              </a:solidFill>
            </a:endParaRPr>
          </a:p>
        </p:txBody>
      </p:sp>
      <p:sp>
        <p:nvSpPr>
          <p:cNvPr id="6" name="Arrow: Chevron 5">
            <a:extLst>
              <a:ext uri="{FF2B5EF4-FFF2-40B4-BE49-F238E27FC236}">
                <a16:creationId xmlns:a16="http://schemas.microsoft.com/office/drawing/2014/main" id="{7571822B-1A54-166B-D9CD-0B44A4221180}"/>
              </a:ext>
            </a:extLst>
          </p:cNvPr>
          <p:cNvSpPr/>
          <p:nvPr/>
        </p:nvSpPr>
        <p:spPr>
          <a:xfrm>
            <a:off x="4539343" y="4054928"/>
            <a:ext cx="7380514" cy="2661558"/>
          </a:xfrm>
          <a:prstGeom prst="chevron">
            <a:avLst>
              <a:gd name="adj" fmla="val 9737"/>
            </a:avLst>
          </a:prstGeom>
          <a:solidFill>
            <a:srgbClr val="FFFFFF">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solidFill>
                <a:schemeClr val="tx1"/>
              </a:solidFill>
            </a:endParaRPr>
          </a:p>
        </p:txBody>
      </p:sp>
    </p:spTree>
    <p:extLst>
      <p:ext uri="{BB962C8B-B14F-4D97-AF65-F5344CB8AC3E}">
        <p14:creationId xmlns:p14="http://schemas.microsoft.com/office/powerpoint/2010/main" val="2790007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669AA-71F9-0199-922F-47A3A5A41309}"/>
              </a:ext>
            </a:extLst>
          </p:cNvPr>
          <p:cNvSpPr>
            <a:spLocks noGrp="1"/>
          </p:cNvSpPr>
          <p:nvPr>
            <p:ph type="title"/>
          </p:nvPr>
        </p:nvSpPr>
        <p:spPr/>
        <p:txBody>
          <a:bodyPr/>
          <a:lstStyle/>
          <a:p>
            <a:endParaRPr lang="en-NZ"/>
          </a:p>
        </p:txBody>
      </p:sp>
      <p:sp>
        <p:nvSpPr>
          <p:cNvPr id="3" name="Content Placeholder 2">
            <a:extLst>
              <a:ext uri="{FF2B5EF4-FFF2-40B4-BE49-F238E27FC236}">
                <a16:creationId xmlns:a16="http://schemas.microsoft.com/office/drawing/2014/main" id="{63F0A997-1FA7-32B8-E900-33958F3F080E}"/>
              </a:ext>
            </a:extLst>
          </p:cNvPr>
          <p:cNvSpPr>
            <a:spLocks noGrp="1"/>
          </p:cNvSpPr>
          <p:nvPr>
            <p:ph idx="1"/>
          </p:nvPr>
        </p:nvSpPr>
        <p:spPr/>
        <p:txBody>
          <a:bodyPr/>
          <a:lstStyle/>
          <a:p>
            <a:endParaRPr lang="en-NZ"/>
          </a:p>
        </p:txBody>
      </p:sp>
      <p:pic>
        <p:nvPicPr>
          <p:cNvPr id="4" name="Picture 2">
            <a:extLst>
              <a:ext uri="{FF2B5EF4-FFF2-40B4-BE49-F238E27FC236}">
                <a16:creationId xmlns:a16="http://schemas.microsoft.com/office/drawing/2014/main" id="{7748B53C-D002-5942-A04D-997F38F74FC0}"/>
              </a:ext>
            </a:extLst>
          </p:cNvPr>
          <p:cNvPicPr>
            <a:picLocks noChangeAspect="1" noChangeArrowheads="1"/>
          </p:cNvPicPr>
          <p:nvPr/>
        </p:nvPicPr>
        <p:blipFill>
          <a:blip r:embed="rId3">
            <a:clrChange>
              <a:clrFrom>
                <a:srgbClr val="F7F8F3"/>
              </a:clrFrom>
              <a:clrTo>
                <a:srgbClr val="F7F8F3">
                  <a:alpha val="0"/>
                </a:srgbClr>
              </a:clrTo>
            </a:clrChange>
            <a:extLst>
              <a:ext uri="{28A0092B-C50C-407E-A947-70E740481C1C}">
                <a14:useLocalDpi xmlns:a14="http://schemas.microsoft.com/office/drawing/2010/main" val="0"/>
              </a:ext>
            </a:extLst>
          </a:blip>
          <a:srcRect/>
          <a:stretch>
            <a:fillRect/>
          </a:stretch>
        </p:blipFill>
        <p:spPr bwMode="auto">
          <a:xfrm>
            <a:off x="734786" y="-390072"/>
            <a:ext cx="11457214" cy="7638143"/>
          </a:xfrm>
          <a:prstGeom prst="rect">
            <a:avLst/>
          </a:prstGeom>
          <a:noFill/>
          <a:extLst>
            <a:ext uri="{909E8E84-426E-40DD-AFC4-6F175D3DCCD1}">
              <a14:hiddenFill xmlns:a14="http://schemas.microsoft.com/office/drawing/2010/main">
                <a:solidFill>
                  <a:srgbClr val="FFFFFF"/>
                </a:solidFill>
              </a14:hiddenFill>
            </a:ext>
          </a:extLst>
        </p:spPr>
      </p:pic>
      <p:sp>
        <p:nvSpPr>
          <p:cNvPr id="5" name="Arrow: Chevron 4">
            <a:extLst>
              <a:ext uri="{FF2B5EF4-FFF2-40B4-BE49-F238E27FC236}">
                <a16:creationId xmlns:a16="http://schemas.microsoft.com/office/drawing/2014/main" id="{BC5A19E9-F51C-4BEB-CF29-AAE1A8DF4624}"/>
              </a:ext>
            </a:extLst>
          </p:cNvPr>
          <p:cNvSpPr/>
          <p:nvPr/>
        </p:nvSpPr>
        <p:spPr>
          <a:xfrm>
            <a:off x="6411686" y="1600200"/>
            <a:ext cx="5508171" cy="2405743"/>
          </a:xfrm>
          <a:prstGeom prst="chevron">
            <a:avLst>
              <a:gd name="adj" fmla="val 18326"/>
            </a:avLst>
          </a:prstGeom>
          <a:solidFill>
            <a:srgbClr val="FFFFFF">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solidFill>
                <a:schemeClr val="tx1"/>
              </a:solidFill>
            </a:endParaRPr>
          </a:p>
        </p:txBody>
      </p:sp>
      <p:sp>
        <p:nvSpPr>
          <p:cNvPr id="6" name="Arrow: Chevron 5">
            <a:extLst>
              <a:ext uri="{FF2B5EF4-FFF2-40B4-BE49-F238E27FC236}">
                <a16:creationId xmlns:a16="http://schemas.microsoft.com/office/drawing/2014/main" id="{1A534373-6D77-6C50-4C19-ED27777BA01C}"/>
              </a:ext>
            </a:extLst>
          </p:cNvPr>
          <p:cNvSpPr/>
          <p:nvPr/>
        </p:nvSpPr>
        <p:spPr>
          <a:xfrm>
            <a:off x="6498771" y="4054928"/>
            <a:ext cx="5421086" cy="2661558"/>
          </a:xfrm>
          <a:prstGeom prst="chevron">
            <a:avLst>
              <a:gd name="adj" fmla="val 9737"/>
            </a:avLst>
          </a:prstGeom>
          <a:solidFill>
            <a:srgbClr val="FFFFFF">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solidFill>
                <a:schemeClr val="tx1"/>
              </a:solidFill>
            </a:endParaRPr>
          </a:p>
        </p:txBody>
      </p:sp>
    </p:spTree>
    <p:extLst>
      <p:ext uri="{BB962C8B-B14F-4D97-AF65-F5344CB8AC3E}">
        <p14:creationId xmlns:p14="http://schemas.microsoft.com/office/powerpoint/2010/main" val="747944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419F8-68CC-38F7-C746-A24EF8DA2B78}"/>
              </a:ext>
            </a:extLst>
          </p:cNvPr>
          <p:cNvSpPr>
            <a:spLocks noGrp="1"/>
          </p:cNvSpPr>
          <p:nvPr>
            <p:ph type="title"/>
          </p:nvPr>
        </p:nvSpPr>
        <p:spPr/>
        <p:txBody>
          <a:bodyPr/>
          <a:lstStyle/>
          <a:p>
            <a:endParaRPr lang="en-NZ"/>
          </a:p>
        </p:txBody>
      </p:sp>
      <p:sp>
        <p:nvSpPr>
          <p:cNvPr id="3" name="Content Placeholder 2">
            <a:extLst>
              <a:ext uri="{FF2B5EF4-FFF2-40B4-BE49-F238E27FC236}">
                <a16:creationId xmlns:a16="http://schemas.microsoft.com/office/drawing/2014/main" id="{08BAEC3F-6AFF-9A46-27EE-301EDE11F435}"/>
              </a:ext>
            </a:extLst>
          </p:cNvPr>
          <p:cNvSpPr>
            <a:spLocks noGrp="1"/>
          </p:cNvSpPr>
          <p:nvPr>
            <p:ph idx="1"/>
          </p:nvPr>
        </p:nvSpPr>
        <p:spPr/>
        <p:txBody>
          <a:bodyPr/>
          <a:lstStyle/>
          <a:p>
            <a:endParaRPr lang="en-NZ"/>
          </a:p>
        </p:txBody>
      </p:sp>
      <p:pic>
        <p:nvPicPr>
          <p:cNvPr id="4" name="Picture 2">
            <a:extLst>
              <a:ext uri="{FF2B5EF4-FFF2-40B4-BE49-F238E27FC236}">
                <a16:creationId xmlns:a16="http://schemas.microsoft.com/office/drawing/2014/main" id="{E621EE0B-FE02-857A-8959-40BBE1877693}"/>
              </a:ext>
            </a:extLst>
          </p:cNvPr>
          <p:cNvPicPr>
            <a:picLocks noChangeAspect="1" noChangeArrowheads="1"/>
          </p:cNvPicPr>
          <p:nvPr/>
        </p:nvPicPr>
        <p:blipFill>
          <a:blip r:embed="rId3">
            <a:clrChange>
              <a:clrFrom>
                <a:srgbClr val="F7F8F3"/>
              </a:clrFrom>
              <a:clrTo>
                <a:srgbClr val="F7F8F3">
                  <a:alpha val="0"/>
                </a:srgbClr>
              </a:clrTo>
            </a:clrChange>
            <a:extLst>
              <a:ext uri="{28A0092B-C50C-407E-A947-70E740481C1C}">
                <a14:useLocalDpi xmlns:a14="http://schemas.microsoft.com/office/drawing/2010/main" val="0"/>
              </a:ext>
            </a:extLst>
          </a:blip>
          <a:srcRect/>
          <a:stretch>
            <a:fillRect/>
          </a:stretch>
        </p:blipFill>
        <p:spPr bwMode="auto">
          <a:xfrm>
            <a:off x="734786" y="-390072"/>
            <a:ext cx="11457214" cy="7638143"/>
          </a:xfrm>
          <a:prstGeom prst="rect">
            <a:avLst/>
          </a:prstGeom>
          <a:noFill/>
          <a:extLst>
            <a:ext uri="{909E8E84-426E-40DD-AFC4-6F175D3DCCD1}">
              <a14:hiddenFill xmlns:a14="http://schemas.microsoft.com/office/drawing/2010/main">
                <a:solidFill>
                  <a:srgbClr val="FFFFFF"/>
                </a:solidFill>
              </a14:hiddenFill>
            </a:ext>
          </a:extLst>
        </p:spPr>
      </p:pic>
      <p:sp>
        <p:nvSpPr>
          <p:cNvPr id="5" name="Arrow: Chevron 4">
            <a:extLst>
              <a:ext uri="{FF2B5EF4-FFF2-40B4-BE49-F238E27FC236}">
                <a16:creationId xmlns:a16="http://schemas.microsoft.com/office/drawing/2014/main" id="{436C7C26-C8FC-7CA6-92A5-BF60CB85A23C}"/>
              </a:ext>
            </a:extLst>
          </p:cNvPr>
          <p:cNvSpPr/>
          <p:nvPr/>
        </p:nvSpPr>
        <p:spPr>
          <a:xfrm>
            <a:off x="8958943" y="1600200"/>
            <a:ext cx="2960914" cy="2405743"/>
          </a:xfrm>
          <a:prstGeom prst="chevron">
            <a:avLst>
              <a:gd name="adj" fmla="val 18326"/>
            </a:avLst>
          </a:prstGeom>
          <a:solidFill>
            <a:srgbClr val="FFFFFF">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solidFill>
                <a:schemeClr val="tx1"/>
              </a:solidFill>
            </a:endParaRPr>
          </a:p>
        </p:txBody>
      </p:sp>
      <p:sp>
        <p:nvSpPr>
          <p:cNvPr id="6" name="Arrow: Chevron 5">
            <a:extLst>
              <a:ext uri="{FF2B5EF4-FFF2-40B4-BE49-F238E27FC236}">
                <a16:creationId xmlns:a16="http://schemas.microsoft.com/office/drawing/2014/main" id="{EECA9D12-294B-FD20-09E8-8702AC791FD2}"/>
              </a:ext>
            </a:extLst>
          </p:cNvPr>
          <p:cNvSpPr/>
          <p:nvPr/>
        </p:nvSpPr>
        <p:spPr>
          <a:xfrm>
            <a:off x="8958943" y="4054928"/>
            <a:ext cx="2960914" cy="2661558"/>
          </a:xfrm>
          <a:prstGeom prst="chevron">
            <a:avLst>
              <a:gd name="adj" fmla="val 9737"/>
            </a:avLst>
          </a:prstGeom>
          <a:solidFill>
            <a:srgbClr val="FFFFFF">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solidFill>
                <a:schemeClr val="tx1"/>
              </a:solidFill>
            </a:endParaRPr>
          </a:p>
        </p:txBody>
      </p:sp>
    </p:spTree>
    <p:extLst>
      <p:ext uri="{BB962C8B-B14F-4D97-AF65-F5344CB8AC3E}">
        <p14:creationId xmlns:p14="http://schemas.microsoft.com/office/powerpoint/2010/main" val="1335387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B261E-8355-19E0-D2A9-93EAE24693DB}"/>
              </a:ext>
            </a:extLst>
          </p:cNvPr>
          <p:cNvSpPr>
            <a:spLocks noGrp="1"/>
          </p:cNvSpPr>
          <p:nvPr>
            <p:ph type="title"/>
          </p:nvPr>
        </p:nvSpPr>
        <p:spPr/>
        <p:txBody>
          <a:bodyPr/>
          <a:lstStyle/>
          <a:p>
            <a:endParaRPr lang="en-NZ"/>
          </a:p>
        </p:txBody>
      </p:sp>
      <p:sp>
        <p:nvSpPr>
          <p:cNvPr id="3" name="Content Placeholder 2">
            <a:extLst>
              <a:ext uri="{FF2B5EF4-FFF2-40B4-BE49-F238E27FC236}">
                <a16:creationId xmlns:a16="http://schemas.microsoft.com/office/drawing/2014/main" id="{9B00F662-802A-4C21-3AB1-5F7ABA369AD6}"/>
              </a:ext>
            </a:extLst>
          </p:cNvPr>
          <p:cNvSpPr>
            <a:spLocks noGrp="1"/>
          </p:cNvSpPr>
          <p:nvPr>
            <p:ph idx="1"/>
          </p:nvPr>
        </p:nvSpPr>
        <p:spPr/>
        <p:txBody>
          <a:bodyPr/>
          <a:lstStyle/>
          <a:p>
            <a:endParaRPr lang="en-NZ"/>
          </a:p>
        </p:txBody>
      </p:sp>
      <p:pic>
        <p:nvPicPr>
          <p:cNvPr id="4" name="Picture 2">
            <a:extLst>
              <a:ext uri="{FF2B5EF4-FFF2-40B4-BE49-F238E27FC236}">
                <a16:creationId xmlns:a16="http://schemas.microsoft.com/office/drawing/2014/main" id="{506DCB5D-38C8-7A6E-7CBE-83B77E906BE6}"/>
              </a:ext>
            </a:extLst>
          </p:cNvPr>
          <p:cNvPicPr>
            <a:picLocks noChangeAspect="1" noChangeArrowheads="1"/>
          </p:cNvPicPr>
          <p:nvPr/>
        </p:nvPicPr>
        <p:blipFill>
          <a:blip r:embed="rId3">
            <a:clrChange>
              <a:clrFrom>
                <a:srgbClr val="F7F8F3"/>
              </a:clrFrom>
              <a:clrTo>
                <a:srgbClr val="F7F8F3">
                  <a:alpha val="0"/>
                </a:srgbClr>
              </a:clrTo>
            </a:clrChange>
            <a:extLst>
              <a:ext uri="{28A0092B-C50C-407E-A947-70E740481C1C}">
                <a14:useLocalDpi xmlns:a14="http://schemas.microsoft.com/office/drawing/2010/main" val="0"/>
              </a:ext>
            </a:extLst>
          </a:blip>
          <a:srcRect/>
          <a:stretch>
            <a:fillRect/>
          </a:stretch>
        </p:blipFill>
        <p:spPr bwMode="auto">
          <a:xfrm>
            <a:off x="734786" y="-390072"/>
            <a:ext cx="11457214" cy="7638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054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100 Modern Team-Building Activities For Work In 2025 Your Team Will  Actually Enjoy | Wellable">
            <a:extLst>
              <a:ext uri="{FF2B5EF4-FFF2-40B4-BE49-F238E27FC236}">
                <a16:creationId xmlns:a16="http://schemas.microsoft.com/office/drawing/2014/main" id="{1223F533-605E-A97D-5F93-FB8C44D5CF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609"/>
          <a:stretch/>
        </p:blipFill>
        <p:spPr bwMode="auto">
          <a:xfrm>
            <a:off x="0" y="0"/>
            <a:ext cx="12192000" cy="6870544"/>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4" descr="A white rectangular box with black text&#10;&#10;AI-generated content may be incorrect.">
            <a:extLst>
              <a:ext uri="{FF2B5EF4-FFF2-40B4-BE49-F238E27FC236}">
                <a16:creationId xmlns:a16="http://schemas.microsoft.com/office/drawing/2014/main" id="{44DF87D6-5A9D-092D-A11C-89ADD3A0DE8D}"/>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035426" y="4236493"/>
            <a:ext cx="10318374" cy="2621507"/>
          </a:xfrm>
        </p:spPr>
      </p:pic>
    </p:spTree>
    <p:extLst>
      <p:ext uri="{BB962C8B-B14F-4D97-AF65-F5344CB8AC3E}">
        <p14:creationId xmlns:p14="http://schemas.microsoft.com/office/powerpoint/2010/main" val="82780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49882-C670-910D-E235-0135F1F2A6C1}"/>
            </a:ext>
          </a:extLst>
        </p:cNvPr>
        <p:cNvGrpSpPr/>
        <p:nvPr/>
      </p:nvGrpSpPr>
      <p:grpSpPr>
        <a:xfrm>
          <a:off x="0" y="0"/>
          <a:ext cx="0" cy="0"/>
          <a:chOff x="0" y="0"/>
          <a:chExt cx="0" cy="0"/>
        </a:xfrm>
      </p:grpSpPr>
      <p:pic>
        <p:nvPicPr>
          <p:cNvPr id="4098" name="Picture 2" descr="100 Modern Team-Building Activities For Work In 2025 Your Team Will  Actually Enjoy | Wellable">
            <a:extLst>
              <a:ext uri="{FF2B5EF4-FFF2-40B4-BE49-F238E27FC236}">
                <a16:creationId xmlns:a16="http://schemas.microsoft.com/office/drawing/2014/main" id="{9B0A1ED9-D37B-7253-5E4A-39A2F2F5BD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609"/>
          <a:stretch/>
        </p:blipFill>
        <p:spPr bwMode="auto">
          <a:xfrm>
            <a:off x="0" y="0"/>
            <a:ext cx="12192000" cy="687054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timeline with black text&#10;&#10;AI-generated content may be incorrect.">
            <a:extLst>
              <a:ext uri="{FF2B5EF4-FFF2-40B4-BE49-F238E27FC236}">
                <a16:creationId xmlns:a16="http://schemas.microsoft.com/office/drawing/2014/main" id="{FDB209AC-9C43-F72C-E445-A17567D917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023" y="4228872"/>
            <a:ext cx="10310754" cy="2629128"/>
          </a:xfrm>
          <a:prstGeom prst="rect">
            <a:avLst/>
          </a:prstGeom>
        </p:spPr>
      </p:pic>
    </p:spTree>
    <p:extLst>
      <p:ext uri="{BB962C8B-B14F-4D97-AF65-F5344CB8AC3E}">
        <p14:creationId xmlns:p14="http://schemas.microsoft.com/office/powerpoint/2010/main" val="639786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65222134-39FE-9153-D67A-65301C8EC6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3628"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6EBC7FF-7A5E-6D1E-FF6D-27E75128D112}"/>
              </a:ext>
            </a:extLst>
          </p:cNvPr>
          <p:cNvSpPr/>
          <p:nvPr/>
        </p:nvSpPr>
        <p:spPr>
          <a:xfrm>
            <a:off x="0" y="0"/>
            <a:ext cx="4669971" cy="6858000"/>
          </a:xfrm>
          <a:prstGeom prst="rect">
            <a:avLst/>
          </a:prstGeom>
          <a:solidFill>
            <a:srgbClr val="71C043">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b="1" dirty="0">
                <a:solidFill>
                  <a:schemeClr val="accent1"/>
                </a:solidFill>
              </a:rPr>
              <a:t>Strategic Goal</a:t>
            </a:r>
          </a:p>
          <a:p>
            <a:pPr algn="ctr"/>
            <a:r>
              <a:rPr lang="en-NZ" dirty="0">
                <a:solidFill>
                  <a:srgbClr val="71C043"/>
                </a:solidFill>
              </a:rPr>
              <a:t>Ensure services are designed and delivered in partnership with Māori</a:t>
            </a:r>
          </a:p>
          <a:p>
            <a:pPr algn="ctr"/>
            <a:endParaRPr lang="en-NZ" dirty="0">
              <a:solidFill>
                <a:schemeClr val="accent1"/>
              </a:solidFill>
            </a:endParaRPr>
          </a:p>
          <a:p>
            <a:pPr algn="ctr"/>
            <a:r>
              <a:rPr lang="en-NZ" b="1" dirty="0">
                <a:solidFill>
                  <a:schemeClr val="accent1"/>
                </a:solidFill>
              </a:rPr>
              <a:t>Team Objective</a:t>
            </a:r>
          </a:p>
          <a:p>
            <a:pPr algn="ctr"/>
            <a:r>
              <a:rPr lang="en-NZ" dirty="0">
                <a:solidFill>
                  <a:srgbClr val="71C043"/>
                </a:solidFill>
              </a:rPr>
              <a:t>Establish meaningful engagement processes with local iwi</a:t>
            </a:r>
          </a:p>
          <a:p>
            <a:pPr algn="ctr"/>
            <a:endParaRPr lang="en-NZ" dirty="0">
              <a:solidFill>
                <a:schemeClr val="accent1"/>
              </a:solidFill>
            </a:endParaRPr>
          </a:p>
          <a:p>
            <a:pPr algn="ctr"/>
            <a:r>
              <a:rPr lang="en-NZ" b="1" dirty="0">
                <a:solidFill>
                  <a:schemeClr val="accent1"/>
                </a:solidFill>
              </a:rPr>
              <a:t>Actions</a:t>
            </a:r>
          </a:p>
          <a:p>
            <a:pPr marL="742950" lvl="1" indent="-285750">
              <a:buFont typeface="Arial" panose="020B0604020202020204" pitchFamily="34" charset="0"/>
              <a:buChar char="•"/>
            </a:pPr>
            <a:r>
              <a:rPr lang="en-NZ" dirty="0">
                <a:solidFill>
                  <a:srgbClr val="71C043"/>
                </a:solidFill>
              </a:rPr>
              <a:t>Schedule regular hui with iwi representatives</a:t>
            </a:r>
          </a:p>
          <a:p>
            <a:pPr marL="742950" lvl="1" indent="-285750">
              <a:buFont typeface="Arial" panose="020B0604020202020204" pitchFamily="34" charset="0"/>
              <a:buChar char="•"/>
            </a:pPr>
            <a:r>
              <a:rPr lang="en-NZ" dirty="0">
                <a:solidFill>
                  <a:srgbClr val="71C043"/>
                </a:solidFill>
              </a:rPr>
              <a:t>Co-design service improvements</a:t>
            </a:r>
          </a:p>
          <a:p>
            <a:pPr marL="742950" lvl="1" indent="-285750">
              <a:buFont typeface="Arial" panose="020B0604020202020204" pitchFamily="34" charset="0"/>
              <a:buChar char="•"/>
            </a:pPr>
            <a:r>
              <a:rPr lang="en-NZ" dirty="0">
                <a:solidFill>
                  <a:srgbClr val="71C043"/>
                </a:solidFill>
              </a:rPr>
              <a:t>Incorporate feedback into team workflows</a:t>
            </a:r>
          </a:p>
          <a:p>
            <a:pPr algn="ctr"/>
            <a:endParaRPr lang="en-NZ" dirty="0">
              <a:solidFill>
                <a:schemeClr val="accent1"/>
              </a:solidFill>
            </a:endParaRPr>
          </a:p>
          <a:p>
            <a:pPr algn="ctr"/>
            <a:r>
              <a:rPr lang="en-NZ" b="1" dirty="0">
                <a:solidFill>
                  <a:schemeClr val="accent1"/>
                </a:solidFill>
              </a:rPr>
              <a:t>Measures</a:t>
            </a:r>
          </a:p>
          <a:p>
            <a:pPr algn="ctr"/>
            <a:r>
              <a:rPr lang="en-NZ" dirty="0">
                <a:solidFill>
                  <a:srgbClr val="71C043"/>
                </a:solidFill>
              </a:rPr>
              <a:t>Participation rates, satisfaction scores, service changes implemented</a:t>
            </a:r>
          </a:p>
          <a:p>
            <a:pPr algn="ctr"/>
            <a:endParaRPr lang="en-NZ" dirty="0">
              <a:solidFill>
                <a:schemeClr val="accent1"/>
              </a:solidFill>
            </a:endParaRPr>
          </a:p>
        </p:txBody>
      </p:sp>
    </p:spTree>
    <p:extLst>
      <p:ext uri="{BB962C8B-B14F-4D97-AF65-F5344CB8AC3E}">
        <p14:creationId xmlns:p14="http://schemas.microsoft.com/office/powerpoint/2010/main" val="1384769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F8E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91B36-9743-5CB5-20FF-258F8995F0E0}"/>
              </a:ext>
            </a:extLst>
          </p:cNvPr>
          <p:cNvSpPr>
            <a:spLocks noGrp="1"/>
          </p:cNvSpPr>
          <p:nvPr>
            <p:ph type="title"/>
          </p:nvPr>
        </p:nvSpPr>
        <p:spPr/>
        <p:txBody>
          <a:bodyPr/>
          <a:lstStyle/>
          <a:p>
            <a:endParaRPr lang="en-NZ"/>
          </a:p>
        </p:txBody>
      </p:sp>
      <p:sp>
        <p:nvSpPr>
          <p:cNvPr id="3" name="Content Placeholder 2">
            <a:extLst>
              <a:ext uri="{FF2B5EF4-FFF2-40B4-BE49-F238E27FC236}">
                <a16:creationId xmlns:a16="http://schemas.microsoft.com/office/drawing/2014/main" id="{9A005BA1-BD59-5F0D-912E-FB5860983588}"/>
              </a:ext>
            </a:extLst>
          </p:cNvPr>
          <p:cNvSpPr>
            <a:spLocks noGrp="1"/>
          </p:cNvSpPr>
          <p:nvPr>
            <p:ph idx="1"/>
          </p:nvPr>
        </p:nvSpPr>
        <p:spPr/>
        <p:txBody>
          <a:bodyPr/>
          <a:lstStyle/>
          <a:p>
            <a:endParaRPr lang="en-NZ"/>
          </a:p>
        </p:txBody>
      </p:sp>
      <p:pic>
        <p:nvPicPr>
          <p:cNvPr id="10242" name="Picture 2">
            <a:extLst>
              <a:ext uri="{FF2B5EF4-FFF2-40B4-BE49-F238E27FC236}">
                <a16:creationId xmlns:a16="http://schemas.microsoft.com/office/drawing/2014/main" id="{1DF8C1AF-2601-0B30-BD87-A9EE28D447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2706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9" name="Rectangle 1024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44" name="Picture 4" descr="Next Step Images – Browse 37,860 Stock Photos, Vectors, and Video | Adobe  Stock">
            <a:extLst>
              <a:ext uri="{FF2B5EF4-FFF2-40B4-BE49-F238E27FC236}">
                <a16:creationId xmlns:a16="http://schemas.microsoft.com/office/drawing/2014/main" id="{5B4EE058-315F-4545-84E8-05F4ED5F2E7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4934" r="6605"/>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40512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ec0d7a8e-0a3c-4ad1-8055-12828b32a49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648B57F5535D24DB824292C1BDE64C4" ma:contentTypeVersion="14" ma:contentTypeDescription="Create a new document." ma:contentTypeScope="" ma:versionID="d13589227dcfa65e15ee9b552fb64249">
  <xsd:schema xmlns:xsd="http://www.w3.org/2001/XMLSchema" xmlns:xs="http://www.w3.org/2001/XMLSchema" xmlns:p="http://schemas.microsoft.com/office/2006/metadata/properties" xmlns:ns3="ec0d7a8e-0a3c-4ad1-8055-12828b32a499" xmlns:ns4="62e593e5-7161-4824-81f3-80c32029e9c6" targetNamespace="http://schemas.microsoft.com/office/2006/metadata/properties" ma:root="true" ma:fieldsID="685920bd330c4b3d32ca5a96124e8743" ns3:_="" ns4:_="">
    <xsd:import namespace="ec0d7a8e-0a3c-4ad1-8055-12828b32a499"/>
    <xsd:import namespace="62e593e5-7161-4824-81f3-80c32029e9c6"/>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4:SharedWithUsers" minOccurs="0"/>
                <xsd:element ref="ns4:SharedWithDetails" minOccurs="0"/>
                <xsd:element ref="ns4:SharingHintHash" minOccurs="0"/>
                <xsd:element ref="ns3:_activity" minOccurs="0"/>
                <xsd:element ref="ns3:MediaServiceSearchProperties" minOccurs="0"/>
                <xsd:element ref="ns3:MediaServiceDateTaken" minOccurs="0"/>
                <xsd:element ref="ns3:MediaServiceSystemTags" minOccurs="0"/>
                <xsd:element ref="ns3:MediaServiceGenerationTime" minOccurs="0"/>
                <xsd:element ref="ns3:MediaServiceEventHashCode"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0d7a8e-0a3c-4ad1-8055-12828b32a4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4" nillable="true" ma:displayName="_activity" ma:hidden="true" ma:internalName="_activity">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2e593e5-7161-4824-81f3-80c32029e9c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3E97AC-21DC-4324-8405-8EFD692DCD63}">
  <ds:schemaRefs>
    <ds:schemaRef ds:uri="http://schemas.microsoft.com/sharepoint/v3/contenttype/forms"/>
  </ds:schemaRefs>
</ds:datastoreItem>
</file>

<file path=customXml/itemProps2.xml><?xml version="1.0" encoding="utf-8"?>
<ds:datastoreItem xmlns:ds="http://schemas.openxmlformats.org/officeDocument/2006/customXml" ds:itemID="{AE836D6C-EB3C-4834-BCEC-568C27A9ABF1}">
  <ds:schemaRefs>
    <ds:schemaRef ds:uri="http://www.w3.org/XML/1998/namespace"/>
    <ds:schemaRef ds:uri="http://purl.org/dc/terms/"/>
    <ds:schemaRef ds:uri="http://schemas.microsoft.com/office/2006/metadata/properties"/>
    <ds:schemaRef ds:uri="62e593e5-7161-4824-81f3-80c32029e9c6"/>
    <ds:schemaRef ds:uri="http://schemas.microsoft.com/office/2006/documentManagement/types"/>
    <ds:schemaRef ds:uri="ec0d7a8e-0a3c-4ad1-8055-12828b32a499"/>
    <ds:schemaRef ds:uri="http://purl.org/dc/dcmitype/"/>
    <ds:schemaRef ds:uri="http://schemas.microsoft.com/office/infopath/2007/PartnerControls"/>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70293C70-B3B1-4BF5-B1E8-3F9CC3567E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0d7a8e-0a3c-4ad1-8055-12828b32a499"/>
    <ds:schemaRef ds:uri="62e593e5-7161-4824-81f3-80c32029e9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1850</TotalTime>
  <Words>1880</Words>
  <Application>Microsoft Office PowerPoint</Application>
  <PresentationFormat>Widescreen</PresentationFormat>
  <Paragraphs>249</Paragraphs>
  <Slides>18</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Abadi</vt:lpstr>
      <vt:lpstr>Abadi Extra Light</vt:lpstr>
      <vt:lpstr>ADLaM Display</vt:lpstr>
      <vt:lpstr>Aptos</vt:lpstr>
      <vt:lpstr>Aptos Display</vt:lpstr>
      <vt:lpstr>Arial</vt:lpstr>
      <vt:lpstr>Google Sans</vt:lpstr>
      <vt:lpstr>Poppins</vt:lpstr>
      <vt:lpstr>Office Theme</vt:lpstr>
      <vt:lpstr>STRATEGIC THINKING</vt:lpstr>
      <vt:lpstr>Strategic Landscape</vt:lpstr>
      <vt:lpstr>Strategic Landscape</vt:lpstr>
      <vt:lpstr>Strategic Landscape</vt:lpstr>
      <vt:lpstr>Strategic Landscape</vt:lpstr>
      <vt:lpstr>Strategic Landscape</vt:lpstr>
      <vt:lpstr>Strategic Landscape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Southern DHB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Walker</dc:creator>
  <cp:lastModifiedBy>Ingrid Busby</cp:lastModifiedBy>
  <cp:revision>2</cp:revision>
  <dcterms:created xsi:type="dcterms:W3CDTF">2025-05-18T20:23:28Z</dcterms:created>
  <dcterms:modified xsi:type="dcterms:W3CDTF">2025-07-01T01:37:52Z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0x0101007648B57F5535D24DB824292C1BDE64C4</vt:lpwstr>
  </property>
</Properties>
</file>