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9"/>
  </p:notesMasterIdLst>
  <p:sldIdLst>
    <p:sldId id="2147471350" r:id="rId7"/>
    <p:sldId id="214747135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01B308-941A-FF32-9BFD-1E8FED4A9DA5}" name="Dan Spearing" initials="DS" userId="S::dan.spearing@tewhatuora.govt.nz::96257254-60f9-474b-a6e1-e68452dac241" providerId="AD"/>
  <p188:author id="{71A2FA9A-27BC-1FD2-D421-8ADA930D5222}" name="Nicky Welch" initials="NW" userId="S::nicky.welch@tewhatuora.govt.nz::526442b6-d9a1-480d-b4fc-a292b72a7a90" providerId="AD"/>
  <p188:author id="{82E651DD-CB21-E73D-EEF3-3E26C34FE4C6}" name="Dan Spearing" initials="DS" userId="S::Dan.Spearing@TeWhatuOra.govt.nz::96257254-60f9-474b-a6e1-e68452dac241" providerId="AD"/>
  <p188:author id="{286B04FC-DEBC-1554-3257-553135810372}" name="Rachel Pearce" initials="RP" userId="S::Rachel.Pearce@TeWhatuOra.govt.nz::f0681df2-da92-4eef-b997-c13fa5322a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1" Type="http://schemas.openxmlformats.org/officeDocument/2006/relationships/viewProps" Target="viewProps.xml"/><Relationship Id="rId6" Type="http://schemas.openxmlformats.org/officeDocument/2006/relationships/slideMaster" Target="slideMasters/slideMaster1.xml"/><Relationship Id="rId5" Type="http://schemas.openxmlformats.org/officeDocument/2006/relationships/customXml" Target="../customXml/item5.xml"/><Relationship Id="rId10" Type="http://schemas.openxmlformats.org/officeDocument/2006/relationships/presProps" Target="presProps.xml"/><Relationship Id="rId14" Type="http://schemas.microsoft.com/office/2018/10/relationships/authors" Target="authors.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42EE72-6490-4C6F-AB29-8D26B7F91579}" type="datetimeFigureOut">
              <a:rPr lang="en-NZ" smtClean="0"/>
              <a:t>24/06/2024</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DB756C-9680-4A1B-AFBF-8DC80D3A9350}" type="slidenum">
              <a:rPr lang="en-NZ" smtClean="0"/>
              <a:t>‹#›</a:t>
            </a:fld>
            <a:endParaRPr lang="en-NZ"/>
          </a:p>
        </p:txBody>
      </p:sp>
    </p:spTree>
    <p:extLst>
      <p:ext uri="{BB962C8B-B14F-4D97-AF65-F5344CB8AC3E}">
        <p14:creationId xmlns:p14="http://schemas.microsoft.com/office/powerpoint/2010/main" val="2578112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0DB756C-9680-4A1B-AFBF-8DC80D3A9350}" type="slidenum">
              <a:rPr lang="en-NZ" smtClean="0"/>
              <a:t>1</a:t>
            </a:fld>
            <a:endParaRPr lang="en-NZ"/>
          </a:p>
        </p:txBody>
      </p:sp>
    </p:spTree>
    <p:extLst>
      <p:ext uri="{BB962C8B-B14F-4D97-AF65-F5344CB8AC3E}">
        <p14:creationId xmlns:p14="http://schemas.microsoft.com/office/powerpoint/2010/main" val="4039904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0DB756C-9680-4A1B-AFBF-8DC80D3A9350}" type="slidenum">
              <a:rPr lang="en-NZ" smtClean="0"/>
              <a:t>2</a:t>
            </a:fld>
            <a:endParaRPr lang="en-NZ"/>
          </a:p>
        </p:txBody>
      </p:sp>
    </p:spTree>
    <p:extLst>
      <p:ext uri="{BB962C8B-B14F-4D97-AF65-F5344CB8AC3E}">
        <p14:creationId xmlns:p14="http://schemas.microsoft.com/office/powerpoint/2010/main" val="643921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50AEA-B965-703C-6A09-47BCE00CD9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C80E10D4-89AE-112D-A7F9-0A5047F00A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D9B9CF7A-EEDC-2EF4-2E56-5296CA51288C}"/>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5" name="Footer Placeholder 4">
            <a:extLst>
              <a:ext uri="{FF2B5EF4-FFF2-40B4-BE49-F238E27FC236}">
                <a16:creationId xmlns:a16="http://schemas.microsoft.com/office/drawing/2014/main" id="{11CA52AA-A251-9FAF-7039-732B45C7FAA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92D23B81-A2AF-C301-E0A1-BE263C92B52B}"/>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181268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85CC-B80B-0D19-E5B5-7921702034F7}"/>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16955182-DE01-E51F-2B7B-C2838D3F78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90DD9E8-6AED-D65E-5892-2652EEFB677A}"/>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5" name="Footer Placeholder 4">
            <a:extLst>
              <a:ext uri="{FF2B5EF4-FFF2-40B4-BE49-F238E27FC236}">
                <a16:creationId xmlns:a16="http://schemas.microsoft.com/office/drawing/2014/main" id="{5F83DC97-9B28-E7E2-A54A-E4A9BA582AE6}"/>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37AF262-94D6-00A7-5126-7E7E57664736}"/>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3091998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F13D-5F2F-9FD3-24DB-528037DD50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1DC402A-9AD0-A0C2-F054-F960BBB01E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07D8A0-421B-878F-85CB-7A5F6175B6DD}"/>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5" name="Footer Placeholder 4">
            <a:extLst>
              <a:ext uri="{FF2B5EF4-FFF2-40B4-BE49-F238E27FC236}">
                <a16:creationId xmlns:a16="http://schemas.microsoft.com/office/drawing/2014/main" id="{9A134000-1B4C-4813-89FA-281DB5EFD2F1}"/>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FE87B68-5777-AD61-8FB1-C20B6A743FED}"/>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296051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C1BA4-6D41-08F8-C50B-C175F7AE526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31ECFAB4-6E2A-AF9E-FDDC-4A2E67F520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99F2B81B-4D7E-78BD-4F77-B0B981C89C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FD563814-5195-6EB3-879A-A998DDF72315}"/>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6" name="Footer Placeholder 5">
            <a:extLst>
              <a:ext uri="{FF2B5EF4-FFF2-40B4-BE49-F238E27FC236}">
                <a16:creationId xmlns:a16="http://schemas.microsoft.com/office/drawing/2014/main" id="{BB55C6A4-3C3D-0791-349E-351D3A37343E}"/>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14D2EE6D-2DDF-A7C8-E3A4-55250F1100A5}"/>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2396246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4766D-7B46-4709-039A-B77CF495827B}"/>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A21EA333-3B7D-A9C1-1690-88E5FA1B45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2F480B-303C-9608-E926-EFF059FB33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F9283F4A-5757-666F-96E2-5F6D423F17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80EB88-A37D-BDA0-CBB9-198E0E76F6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35C6F91D-9233-A188-1C5B-F550FF884EDE}"/>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8" name="Footer Placeholder 7">
            <a:extLst>
              <a:ext uri="{FF2B5EF4-FFF2-40B4-BE49-F238E27FC236}">
                <a16:creationId xmlns:a16="http://schemas.microsoft.com/office/drawing/2014/main" id="{AC7C2C23-296B-B63D-C354-A0A6A84F1188}"/>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9CDAAC38-C10C-D620-063B-900093C7923A}"/>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3191680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4EA1A-8396-8C51-0F43-4B5379012D33}"/>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0455E16F-264C-9870-1D27-D570383A006D}"/>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4" name="Footer Placeholder 3">
            <a:extLst>
              <a:ext uri="{FF2B5EF4-FFF2-40B4-BE49-F238E27FC236}">
                <a16:creationId xmlns:a16="http://schemas.microsoft.com/office/drawing/2014/main" id="{A0CA3B91-BBD7-530D-6A32-DC3102EDE8B3}"/>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7440942-41DC-C086-737A-2751ABEB49F8}"/>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1570115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4C66E2-CB01-934E-DB4E-01A8CB606EA2}"/>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3" name="Footer Placeholder 2">
            <a:extLst>
              <a:ext uri="{FF2B5EF4-FFF2-40B4-BE49-F238E27FC236}">
                <a16:creationId xmlns:a16="http://schemas.microsoft.com/office/drawing/2014/main" id="{15284B40-A736-7FA1-F25D-9A524839BFDD}"/>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3ECB5FBC-7097-C863-2947-B335801A1528}"/>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917345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52AB-1C01-A02E-1B2A-D6A6501F7C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7243860D-5A83-FBB5-BE4C-E4C1198D57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846B79EE-1B83-3782-EE8E-93B30AAF0C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1674A7-8870-96FA-8207-9795DF443D89}"/>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6" name="Footer Placeholder 5">
            <a:extLst>
              <a:ext uri="{FF2B5EF4-FFF2-40B4-BE49-F238E27FC236}">
                <a16:creationId xmlns:a16="http://schemas.microsoft.com/office/drawing/2014/main" id="{573201A1-683B-332E-1681-06763D99CCB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BF1EA75-E59C-A94D-1142-B7BCD81058A4}"/>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809891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2C9C-4501-0591-0E8A-FEC8BEB41C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D17CCD2C-5C5D-13FF-9DFF-DB07EFBDCC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B050D98C-D308-5A30-8721-5CEADDB4FD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A41B53-3DEE-E3D9-8E17-C3C051C2F72A}"/>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6" name="Footer Placeholder 5">
            <a:extLst>
              <a:ext uri="{FF2B5EF4-FFF2-40B4-BE49-F238E27FC236}">
                <a16:creationId xmlns:a16="http://schemas.microsoft.com/office/drawing/2014/main" id="{97FCBF2A-3360-1640-6A9C-8B18D6EB2774}"/>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2DDCAF4F-3C4A-32A7-1076-660D891C3D3C}"/>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619438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83BE0-7C9C-3A17-BBB8-8BD677D91FD6}"/>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BADFB820-56EB-9511-07E9-16AC41B576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B87994A-C534-FFB7-001A-1965A19B9920}"/>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5" name="Footer Placeholder 4">
            <a:extLst>
              <a:ext uri="{FF2B5EF4-FFF2-40B4-BE49-F238E27FC236}">
                <a16:creationId xmlns:a16="http://schemas.microsoft.com/office/drawing/2014/main" id="{8596AC3B-93DC-3C03-ECBD-E5ABB0853CC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54368432-F7B9-857F-00C8-60C1D1149BD8}"/>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2304649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AE3C9A-BAB4-3F4F-DB04-28B77BBFDC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FA0966AF-2501-DF10-392E-4FC4D6CB7D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A0DB33D8-13EA-3FCC-6B05-62EF057482A6}"/>
              </a:ext>
            </a:extLst>
          </p:cNvPr>
          <p:cNvSpPr>
            <a:spLocks noGrp="1"/>
          </p:cNvSpPr>
          <p:nvPr>
            <p:ph type="dt" sz="half" idx="10"/>
          </p:nvPr>
        </p:nvSpPr>
        <p:spPr/>
        <p:txBody>
          <a:bodyPr/>
          <a:lstStyle/>
          <a:p>
            <a:fld id="{CD5FE495-5FCB-4913-AFC1-D02C4FCB6B4D}" type="datetimeFigureOut">
              <a:rPr lang="en-NZ" smtClean="0"/>
              <a:t>24/06/2024</a:t>
            </a:fld>
            <a:endParaRPr lang="en-NZ"/>
          </a:p>
        </p:txBody>
      </p:sp>
      <p:sp>
        <p:nvSpPr>
          <p:cNvPr id="5" name="Footer Placeholder 4">
            <a:extLst>
              <a:ext uri="{FF2B5EF4-FFF2-40B4-BE49-F238E27FC236}">
                <a16:creationId xmlns:a16="http://schemas.microsoft.com/office/drawing/2014/main" id="{0078A000-08E7-F1FC-BD51-9D27D2E100B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9889DBBC-012F-AF86-B87D-FFDA057676A5}"/>
              </a:ext>
            </a:extLst>
          </p:cNvPr>
          <p:cNvSpPr>
            <a:spLocks noGrp="1"/>
          </p:cNvSpPr>
          <p:nvPr>
            <p:ph type="sldNum" sz="quarter" idx="12"/>
          </p:nvPr>
        </p:nvSpPr>
        <p:spPr/>
        <p:txBody>
          <a:bodyPr/>
          <a:lstStyle/>
          <a:p>
            <a:fld id="{AEED9B0D-72C8-43BD-AE6D-F514B48B6AC1}" type="slidenum">
              <a:rPr lang="en-NZ" smtClean="0"/>
              <a:t>‹#›</a:t>
            </a:fld>
            <a:endParaRPr lang="en-NZ"/>
          </a:p>
        </p:txBody>
      </p:sp>
    </p:spTree>
    <p:extLst>
      <p:ext uri="{BB962C8B-B14F-4D97-AF65-F5344CB8AC3E}">
        <p14:creationId xmlns:p14="http://schemas.microsoft.com/office/powerpoint/2010/main" val="2273787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97CC1D-AABA-8FC1-F25A-A0D8AE52C8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5F408265-0AC8-12D4-4968-58337C6306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EB0DA0A-A71C-641B-C337-E8AA0B5F0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5FE495-5FCB-4913-AFC1-D02C4FCB6B4D}" type="datetimeFigureOut">
              <a:rPr lang="en-NZ" smtClean="0"/>
              <a:t>24/06/2024</a:t>
            </a:fld>
            <a:endParaRPr lang="en-NZ"/>
          </a:p>
        </p:txBody>
      </p:sp>
      <p:sp>
        <p:nvSpPr>
          <p:cNvPr id="5" name="Footer Placeholder 4">
            <a:extLst>
              <a:ext uri="{FF2B5EF4-FFF2-40B4-BE49-F238E27FC236}">
                <a16:creationId xmlns:a16="http://schemas.microsoft.com/office/drawing/2014/main" id="{D0E10EB5-885B-8300-BB82-E16044E52E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448ED612-EDF0-ACD7-5E8E-276919C8CA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D9B0D-72C8-43BD-AE6D-F514B48B6AC1}" type="slidenum">
              <a:rPr lang="en-NZ" smtClean="0"/>
              <a:t>‹#›</a:t>
            </a:fld>
            <a:endParaRPr lang="en-NZ"/>
          </a:p>
        </p:txBody>
      </p:sp>
    </p:spTree>
    <p:extLst>
      <p:ext uri="{BB962C8B-B14F-4D97-AF65-F5344CB8AC3E}">
        <p14:creationId xmlns:p14="http://schemas.microsoft.com/office/powerpoint/2010/main" val="1865889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31691-8C60-49A6-40FB-2F527B7C6869}"/>
            </a:ext>
          </a:extLst>
        </p:cNvPr>
        <p:cNvGrpSpPr/>
        <p:nvPr/>
      </p:nvGrpSpPr>
      <p:grpSpPr>
        <a:xfrm>
          <a:off x="0" y="0"/>
          <a:ext cx="0" cy="0"/>
          <a:chOff x="0" y="0"/>
          <a:chExt cx="0" cy="0"/>
        </a:xfrm>
      </p:grpSpPr>
      <p:graphicFrame>
        <p:nvGraphicFramePr>
          <p:cNvPr id="28" name="Table 27">
            <a:extLst>
              <a:ext uri="{FF2B5EF4-FFF2-40B4-BE49-F238E27FC236}">
                <a16:creationId xmlns:a16="http://schemas.microsoft.com/office/drawing/2014/main" id="{A3C8157E-0446-3BFB-0499-C45FACCCC1DE}"/>
              </a:ext>
            </a:extLst>
          </p:cNvPr>
          <p:cNvGraphicFramePr>
            <a:graphicFrameLocks noGrp="1"/>
          </p:cNvGraphicFramePr>
          <p:nvPr>
            <p:extLst>
              <p:ext uri="{D42A27DB-BD31-4B8C-83A1-F6EECF244321}">
                <p14:modId xmlns:p14="http://schemas.microsoft.com/office/powerpoint/2010/main" val="3611615042"/>
              </p:ext>
            </p:extLst>
          </p:nvPr>
        </p:nvGraphicFramePr>
        <p:xfrm>
          <a:off x="26126" y="656435"/>
          <a:ext cx="12139747" cy="6308388"/>
        </p:xfrm>
        <a:graphic>
          <a:graphicData uri="http://schemas.openxmlformats.org/drawingml/2006/table">
            <a:tbl>
              <a:tblPr firstRow="1" bandRow="1">
                <a:tableStyleId>{7DF18680-E054-41AD-8BC1-D1AEF772440D}</a:tableStyleId>
              </a:tblPr>
              <a:tblGrid>
                <a:gridCol w="4537165">
                  <a:extLst>
                    <a:ext uri="{9D8B030D-6E8A-4147-A177-3AD203B41FA5}">
                      <a16:colId xmlns:a16="http://schemas.microsoft.com/office/drawing/2014/main" val="2334349655"/>
                    </a:ext>
                  </a:extLst>
                </a:gridCol>
                <a:gridCol w="1089902">
                  <a:extLst>
                    <a:ext uri="{9D8B030D-6E8A-4147-A177-3AD203B41FA5}">
                      <a16:colId xmlns:a16="http://schemas.microsoft.com/office/drawing/2014/main" val="4292096382"/>
                    </a:ext>
                  </a:extLst>
                </a:gridCol>
                <a:gridCol w="2611241">
                  <a:extLst>
                    <a:ext uri="{9D8B030D-6E8A-4147-A177-3AD203B41FA5}">
                      <a16:colId xmlns:a16="http://schemas.microsoft.com/office/drawing/2014/main" val="1333783087"/>
                    </a:ext>
                  </a:extLst>
                </a:gridCol>
                <a:gridCol w="243840">
                  <a:extLst>
                    <a:ext uri="{9D8B030D-6E8A-4147-A177-3AD203B41FA5}">
                      <a16:colId xmlns:a16="http://schemas.microsoft.com/office/drawing/2014/main" val="3908398512"/>
                    </a:ext>
                  </a:extLst>
                </a:gridCol>
                <a:gridCol w="3657599">
                  <a:extLst>
                    <a:ext uri="{9D8B030D-6E8A-4147-A177-3AD203B41FA5}">
                      <a16:colId xmlns:a16="http://schemas.microsoft.com/office/drawing/2014/main" val="2833304391"/>
                    </a:ext>
                  </a:extLst>
                </a:gridCol>
              </a:tblGrid>
              <a:tr h="256054">
                <a:tc gridSpan="5">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NZ" sz="1400" b="1" kern="1200" dirty="0">
                          <a:solidFill>
                            <a:schemeClr val="tx1"/>
                          </a:solidFill>
                        </a:rPr>
                        <a:t>Purpose statement </a:t>
                      </a:r>
                      <a:endParaRPr lang="en-NZ" sz="1200" b="1" kern="1200" dirty="0">
                        <a:solidFill>
                          <a:schemeClr val="tx1"/>
                        </a:solidFill>
                        <a:latin typeface="+mn-lt"/>
                        <a:ea typeface="+mn-ea"/>
                        <a:cs typeface="Arial" panose="020B0604020202020204" pitchFamily="34" charset="0"/>
                      </a:endParaRPr>
                    </a:p>
                  </a:txBody>
                  <a:tcPr marL="48986" marR="48986" marT="24493" marB="24493"/>
                </a:tc>
                <a:tc hMerge="1">
                  <a:txBody>
                    <a:bodyPr/>
                    <a:lstStyle/>
                    <a:p>
                      <a:endParaRPr lang="en-NZ"/>
                    </a:p>
                  </a:txBody>
                  <a:tcPr/>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100" b="1" kern="1200">
                        <a:solidFill>
                          <a:schemeClr val="tx1"/>
                        </a:solidFill>
                        <a:latin typeface="+mn-lt"/>
                        <a:ea typeface="+mn-ea"/>
                        <a:cs typeface="+mn-cs"/>
                      </a:endParaRPr>
                    </a:p>
                  </a:txBody>
                  <a:tcPr marL="68580" marR="68580" marT="34290" marB="34290">
                    <a:lnR w="12700" cap="flat" cmpd="sng" algn="ctr">
                      <a:solidFill>
                        <a:schemeClr val="bg1">
                          <a:lumMod val="65000"/>
                        </a:schemeClr>
                      </a:solidFill>
                      <a:prstDash val="solid"/>
                      <a:round/>
                      <a:headEnd type="none" w="med" len="med"/>
                      <a:tailEnd type="none" w="med" len="med"/>
                    </a:lnR>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200" b="1" kern="1200" dirty="0">
                        <a:solidFill>
                          <a:schemeClr val="tx1"/>
                        </a:solidFill>
                        <a:latin typeface="+mn-lt"/>
                        <a:ea typeface="+mn-ea"/>
                        <a:cs typeface="Arial" panose="020B0604020202020204" pitchFamily="34" charset="0"/>
                      </a:endParaRPr>
                    </a:p>
                  </a:txBody>
                  <a:tcPr marL="48986" marR="48986" marT="24493" marB="24493"/>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200" b="1"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2234647576"/>
                  </a:ext>
                </a:extLst>
              </a:tr>
              <a:tr h="226305">
                <a:tc gridSpan="5">
                  <a:txBody>
                    <a:bodyPr/>
                    <a:lstStyle/>
                    <a:p>
                      <a:r>
                        <a:rPr lang="en-NZ" sz="1200" kern="1200" dirty="0">
                          <a:solidFill>
                            <a:srgbClr val="000000"/>
                          </a:solidFill>
                        </a:rPr>
                        <a:t>In collaboration with ACC, design a rural unplanned, urgent care system that is responsive to rural communities’ needs and results in equity of both access and outcomes. </a:t>
                      </a:r>
                      <a:endParaRPr lang="en-NZ" sz="1200" kern="1200" dirty="0">
                        <a:solidFill>
                          <a:srgbClr val="000000"/>
                        </a:solidFill>
                        <a:latin typeface="+mn-lt"/>
                        <a:ea typeface="+mn-ea"/>
                        <a:cs typeface="Arial" panose="020B0604020202020204" pitchFamily="34" charset="0"/>
                      </a:endParaRPr>
                    </a:p>
                  </a:txBody>
                  <a:tcPr marL="48986" marR="48986" marT="24493" marB="24493"/>
                </a:tc>
                <a:tc hMerge="1">
                  <a:txBody>
                    <a:bodyPr/>
                    <a:lstStyle/>
                    <a:p>
                      <a:endParaRPr lang="en-NZ"/>
                    </a:p>
                  </a:txBody>
                  <a:tcPr/>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100" b="1" kern="1200">
                        <a:solidFill>
                          <a:schemeClr val="tx1"/>
                        </a:solidFill>
                        <a:latin typeface="+mn-lt"/>
                        <a:ea typeface="+mn-ea"/>
                        <a:cs typeface="+mn-cs"/>
                      </a:endParaRPr>
                    </a:p>
                  </a:txBody>
                  <a:tcPr marL="68580" marR="68580" marT="34290" marB="34290">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lang="en-NZ" sz="1200" kern="1200" dirty="0">
                        <a:solidFill>
                          <a:srgbClr val="000000"/>
                        </a:solidFill>
                        <a:latin typeface="+mn-lt"/>
                        <a:ea typeface="+mn-ea"/>
                        <a:cs typeface="Arial" panose="020B0604020202020204" pitchFamily="34" charset="0"/>
                      </a:endParaRPr>
                    </a:p>
                  </a:txBody>
                  <a:tcPr marL="48986" marR="48986" marT="24493" marB="24493"/>
                </a:tc>
                <a:tc hMerge="1">
                  <a:txBody>
                    <a:bodyPr/>
                    <a:lstStyle/>
                    <a:p>
                      <a:endParaRPr lang="en-NZ" sz="1200" kern="1200" dirty="0">
                        <a:solidFill>
                          <a:srgbClr val="000000"/>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1343719138"/>
                  </a:ext>
                </a:extLst>
              </a:tr>
              <a:tr h="256054">
                <a:tc gridSpan="5">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Te </a:t>
                      </a:r>
                      <a:r>
                        <a:rPr lang="en-US" sz="1400" b="1" dirty="0" err="1">
                          <a:solidFill>
                            <a:schemeClr val="tx1"/>
                          </a:solidFill>
                        </a:rPr>
                        <a:t>Tiriti</a:t>
                      </a:r>
                      <a:r>
                        <a:rPr lang="en-US" sz="1400" b="1" dirty="0">
                          <a:solidFill>
                            <a:schemeClr val="tx1"/>
                          </a:solidFill>
                        </a:rPr>
                        <a:t> o Waitangi statement</a:t>
                      </a:r>
                      <a:endParaRPr lang="en-NZ" sz="1400" b="1" kern="1200" dirty="0">
                        <a:solidFill>
                          <a:schemeClr val="tx1"/>
                        </a:solidFill>
                        <a:latin typeface="+mn-lt"/>
                        <a:ea typeface="+mn-ea"/>
                        <a:cs typeface="Arial" panose="020B0604020202020204" pitchFamily="34" charset="0"/>
                      </a:endParaRPr>
                    </a:p>
                  </a:txBody>
                  <a:tcPr marL="48986" marR="48986" marT="24493" marB="24493"/>
                </a:tc>
                <a:tc hMerge="1">
                  <a:txBody>
                    <a:bodyPr/>
                    <a:lstStyle/>
                    <a:p>
                      <a:endParaRPr lang="en-NZ"/>
                    </a:p>
                  </a:txBody>
                  <a:tcPr/>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100" b="1" kern="1200">
                        <a:solidFill>
                          <a:schemeClr val="tx1"/>
                        </a:solidFill>
                        <a:latin typeface="+mn-lt"/>
                        <a:ea typeface="+mn-ea"/>
                        <a:cs typeface="+mn-cs"/>
                      </a:endParaRPr>
                    </a:p>
                  </a:txBody>
                  <a:tcPr marL="48986" marR="48986" marT="24493" marB="24493">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400" b="1" kern="1200" dirty="0">
                        <a:solidFill>
                          <a:schemeClr val="tx1"/>
                        </a:solidFill>
                        <a:latin typeface="+mn-lt"/>
                        <a:ea typeface="+mn-ea"/>
                        <a:cs typeface="Arial" panose="020B0604020202020204" pitchFamily="34" charset="0"/>
                      </a:endParaRPr>
                    </a:p>
                  </a:txBody>
                  <a:tcPr marL="48986" marR="48986" marT="24493" marB="24493"/>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400" b="1"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3675757973"/>
                  </a:ext>
                </a:extLst>
              </a:tr>
              <a:tr h="226305">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rPr>
                        <a:t>In partnership with IMPBs, improve experience and equity of access to unplanned, urgent care for all rural communities, with focus on improved health outcomes for rural Māori. </a:t>
                      </a:r>
                      <a:endParaRPr lang="en-NZ" sz="1200" b="0" kern="1200" dirty="0">
                        <a:solidFill>
                          <a:schemeClr val="tx1"/>
                        </a:solidFill>
                        <a:latin typeface="+mn-lt"/>
                        <a:ea typeface="+mn-ea"/>
                        <a:cs typeface="Arial" panose="020B0604020202020204" pitchFamily="34" charset="0"/>
                      </a:endParaRPr>
                    </a:p>
                  </a:txBody>
                  <a:tcPr marL="48986" marR="48986" marT="24493" marB="24493"/>
                </a:tc>
                <a:tc hMerge="1">
                  <a:txBody>
                    <a:bodyPr/>
                    <a:lstStyle/>
                    <a:p>
                      <a:endParaRPr lang="en-NZ"/>
                    </a:p>
                  </a:txBody>
                  <a:tcPr/>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100" b="1" kern="1200">
                        <a:solidFill>
                          <a:schemeClr val="tx1"/>
                        </a:solidFill>
                        <a:latin typeface="+mn-lt"/>
                        <a:ea typeface="+mn-ea"/>
                        <a:cs typeface="+mn-cs"/>
                      </a:endParaRPr>
                    </a:p>
                  </a:txBody>
                  <a:tcPr marL="48986" marR="48986" marT="24493" marB="24493">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0" kern="1200" dirty="0">
                        <a:solidFill>
                          <a:schemeClr val="tx1"/>
                        </a:solidFill>
                        <a:latin typeface="+mn-lt"/>
                        <a:ea typeface="+mn-ea"/>
                        <a:cs typeface="Arial" panose="020B0604020202020204" pitchFamily="34" charset="0"/>
                      </a:endParaRPr>
                    </a:p>
                  </a:txBody>
                  <a:tcPr marL="48986" marR="48986" marT="24493" marB="24493"/>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0"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2091996285"/>
                  </a:ext>
                </a:extLst>
              </a:tr>
              <a:tr h="295046">
                <a:tc gridSpan="2">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NZ" sz="1400" b="1" strike="noStrike" kern="1200" dirty="0">
                          <a:solidFill>
                            <a:schemeClr val="tx1"/>
                          </a:solidFill>
                        </a:rPr>
                        <a:t>Problem definition – what problems does this workstream need to solve?</a:t>
                      </a:r>
                      <a:endParaRPr lang="en-NZ" sz="1400" b="1" i="1" strike="noStrike" kern="1200" dirty="0">
                        <a:solidFill>
                          <a:schemeClr val="tx1"/>
                        </a:solidFill>
                        <a:latin typeface="+mn-lt"/>
                        <a:ea typeface="+mn-ea"/>
                        <a:cs typeface="Arial" panose="020B0604020202020204" pitchFamily="34" charset="0"/>
                      </a:endParaRPr>
                    </a:p>
                  </a:txBody>
                  <a:tcPr marL="48986" marR="48986" marT="24493" marB="24493"/>
                </a:tc>
                <a:tc hMerge="1">
                  <a:txBody>
                    <a:bodyPr/>
                    <a:lstStyle/>
                    <a:p>
                      <a:endParaRPr lang="en-NZ"/>
                    </a:p>
                  </a:txBody>
                  <a:tcPr/>
                </a:tc>
                <a:tc gridSpan="3">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NZ" sz="1400" b="1" kern="1200" dirty="0">
                          <a:solidFill>
                            <a:schemeClr val="tx1"/>
                          </a:solidFill>
                        </a:rPr>
                        <a:t>Objective – what will this workstream deliver?</a:t>
                      </a:r>
                      <a:endParaRPr lang="en-NZ" sz="1400" b="1" i="1" kern="1200" dirty="0">
                        <a:solidFill>
                          <a:schemeClr val="tx1"/>
                        </a:solidFill>
                        <a:latin typeface="+mn-lt"/>
                        <a:ea typeface="+mn-ea"/>
                        <a:cs typeface="Arial" panose="020B0604020202020204" pitchFamily="34" charset="0"/>
                      </a:endParaRPr>
                    </a:p>
                  </a:txBody>
                  <a:tcPr marL="48986" marR="48986" marT="24493" marB="24493"/>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400" b="1" i="1" kern="1200" dirty="0">
                        <a:solidFill>
                          <a:schemeClr val="tx1"/>
                        </a:solidFill>
                        <a:latin typeface="+mn-lt"/>
                        <a:ea typeface="+mn-ea"/>
                        <a:cs typeface="Arial" panose="020B0604020202020204" pitchFamily="34" charset="0"/>
                      </a:endParaRPr>
                    </a:p>
                  </a:txBody>
                  <a:tcPr marL="48986" marR="48986" marT="24493" marB="24493"/>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NZ" sz="1400" b="1" i="1"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3203334583"/>
                  </a:ext>
                </a:extLst>
              </a:tr>
              <a:tr h="1465146">
                <a:tc gridSpan="2">
                  <a:txBody>
                    <a:bodyPr/>
                    <a:lstStyle/>
                    <a:p>
                      <a:pPr marL="171450" indent="-171450">
                        <a:buFont typeface="Arial" panose="020B0604020202020204" pitchFamily="34" charset="0"/>
                        <a:buChar char="•"/>
                      </a:pPr>
                      <a:r>
                        <a:rPr lang="en-US" sz="900" kern="1200" dirty="0">
                          <a:solidFill>
                            <a:srgbClr val="000000"/>
                          </a:solidFill>
                        </a:rPr>
                        <a:t>Rural communities face inequitable access to unplanned, urgent care, especially during after hours. </a:t>
                      </a:r>
                    </a:p>
                    <a:p>
                      <a:pPr marL="171450" indent="-171450">
                        <a:buFont typeface="Arial" panose="020B0604020202020204" pitchFamily="34" charset="0"/>
                        <a:buChar char="•"/>
                      </a:pPr>
                      <a:r>
                        <a:rPr lang="en-US" sz="900" kern="1200" dirty="0">
                          <a:solidFill>
                            <a:srgbClr val="000000"/>
                          </a:solidFill>
                        </a:rPr>
                        <a:t>Distance, roading, climate change impacts, and seasonal population fluctuations cause clinical safety concerns for unplanned, urgent care in rural areas.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rgbClr val="000000"/>
                          </a:solidFill>
                        </a:rPr>
                        <a:t>Service viability is increasingly challenged in rural areas due to workforce shortages, unsustainable funding mechanisms and pressures in primary care.</a:t>
                      </a:r>
                    </a:p>
                    <a:p>
                      <a:pPr marL="171450" indent="-171450">
                        <a:buFont typeface="Arial" panose="020B0604020202020204" pitchFamily="34" charset="0"/>
                        <a:buChar char="•"/>
                      </a:pPr>
                      <a:r>
                        <a:rPr lang="en-US" sz="900" kern="1200" dirty="0">
                          <a:solidFill>
                            <a:srgbClr val="000000"/>
                          </a:solidFill>
                        </a:rPr>
                        <a:t>The current system and work conditions of PRIME personnel increase operational and clinical risk for both patients and providers. </a:t>
                      </a:r>
                    </a:p>
                    <a:p>
                      <a:pPr marL="171450" indent="-171450">
                        <a:buFont typeface="Arial" panose="020B0604020202020204" pitchFamily="34" charset="0"/>
                        <a:buChar char="•"/>
                      </a:pPr>
                      <a:r>
                        <a:rPr lang="en-US" sz="900" kern="1200" dirty="0">
                          <a:solidFill>
                            <a:srgbClr val="000000"/>
                          </a:solidFill>
                        </a:rPr>
                        <a:t>An outdated unplanned, urgent care system that is not effectively integrated into the wider primary and emergency care system and lacks the ability to address existing and longstanding concerns.  </a:t>
                      </a:r>
                    </a:p>
                  </a:txBody>
                  <a:tcPr marL="48986" marR="48986" marT="24493" marB="24493"/>
                </a:tc>
                <a:tc hMerge="1">
                  <a:txBody>
                    <a:bodyPr/>
                    <a:lstStyle/>
                    <a:p>
                      <a:endParaRPr lang="en-NZ"/>
                    </a:p>
                  </a:txBody>
                  <a:tcPr/>
                </a:tc>
                <a:tc gridSpan="3">
                  <a:txBody>
                    <a:bodyPr/>
                    <a:lstStyle/>
                    <a:p>
                      <a:pPr marL="182563" marR="0" lvl="0" indent="-182563" algn="l" defTabSz="1280160" rtl="0" eaLnBrk="1" fontAlgn="auto" latinLnBrk="0" hangingPunct="1">
                        <a:lnSpc>
                          <a:spcPct val="100000"/>
                        </a:lnSpc>
                        <a:spcBef>
                          <a:spcPts val="0"/>
                        </a:spcBef>
                        <a:spcAft>
                          <a:spcPts val="0"/>
                        </a:spcAft>
                        <a:buClrTx/>
                        <a:buSzPts val="1000"/>
                        <a:buFont typeface="Symbol" panose="05050102010706020507" pitchFamily="18" charset="2"/>
                        <a:buChar char=""/>
                        <a:tabLst>
                          <a:tab pos="228600" algn="l"/>
                          <a:tab pos="457200" algn="l"/>
                        </a:tabLst>
                        <a:defRPr/>
                      </a:pPr>
                      <a:r>
                        <a:rPr lang="en-NZ" sz="900" b="0" dirty="0">
                          <a:solidFill>
                            <a:schemeClr val="tx1"/>
                          </a:solidFill>
                        </a:rPr>
                        <a:t>By working alongside IMPBs, the re-design will capture and weave iwi Māori aspirations to develop a more responsive and whānau-centred rural unplanned, urgent care system for Māori. </a:t>
                      </a:r>
                    </a:p>
                    <a:p>
                      <a:pPr marL="182563" marR="0" lvl="0" indent="-182563" algn="l" defTabSz="1280160" rtl="0" eaLnBrk="1" fontAlgn="auto" latinLnBrk="0" hangingPunct="1">
                        <a:lnSpc>
                          <a:spcPct val="100000"/>
                        </a:lnSpc>
                        <a:spcBef>
                          <a:spcPts val="0"/>
                        </a:spcBef>
                        <a:spcAft>
                          <a:spcPts val="0"/>
                        </a:spcAft>
                        <a:buClrTx/>
                        <a:buSzPts val="1000"/>
                        <a:buFont typeface="Symbol" panose="05050102010706020507" pitchFamily="18" charset="2"/>
                        <a:buChar char=""/>
                        <a:tabLst>
                          <a:tab pos="228600" algn="l"/>
                          <a:tab pos="457200" algn="l"/>
                        </a:tabLst>
                        <a:defRPr/>
                      </a:pPr>
                      <a:r>
                        <a:rPr lang="en-US" sz="900" kern="1200" dirty="0">
                          <a:solidFill>
                            <a:srgbClr val="000000"/>
                          </a:solidFill>
                          <a:latin typeface="+mn-lt"/>
                          <a:ea typeface="+mn-ea"/>
                          <a:cs typeface="Arial" panose="020B0604020202020204" pitchFamily="34" charset="0"/>
                        </a:rPr>
                        <a:t>Improve access to unplanned, urgent care for rural populations who face barriers including those that are unenrolled.</a:t>
                      </a:r>
                      <a:endParaRPr lang="en-NZ" sz="900" b="0" dirty="0">
                        <a:solidFill>
                          <a:schemeClr val="tx1"/>
                        </a:solidFill>
                      </a:endParaRPr>
                    </a:p>
                    <a:p>
                      <a:pPr marL="182563" marR="0" lvl="0" indent="-182563" algn="l" defTabSz="1280160" rtl="0" eaLnBrk="1" fontAlgn="auto" latinLnBrk="0" hangingPunct="1">
                        <a:lnSpc>
                          <a:spcPct val="100000"/>
                        </a:lnSpc>
                        <a:spcBef>
                          <a:spcPts val="0"/>
                        </a:spcBef>
                        <a:spcAft>
                          <a:spcPts val="0"/>
                        </a:spcAft>
                        <a:buClrTx/>
                        <a:buSzPts val="1000"/>
                        <a:buFont typeface="Symbol" panose="05050102010706020507" pitchFamily="18" charset="2"/>
                        <a:buChar char=""/>
                        <a:tabLst>
                          <a:tab pos="228600" algn="l"/>
                          <a:tab pos="457200" algn="l"/>
                        </a:tabLst>
                        <a:defRPr/>
                      </a:pPr>
                      <a:r>
                        <a:rPr lang="en-NZ" sz="900" b="0" dirty="0">
                          <a:solidFill>
                            <a:schemeClr val="tx1"/>
                          </a:solidFill>
                        </a:rPr>
                        <a:t>An unplanned, urgent care system that is innovative and improves equity of access for all rural communities including Pacific Peoples, high deprivation, unenrolled patients, older people and people with disability and mental health needs.</a:t>
                      </a:r>
                    </a:p>
                    <a:p>
                      <a:pPr marL="182563" marR="0" lvl="0" indent="-182563" algn="l" defTabSz="1280160" rtl="0" eaLnBrk="1" fontAlgn="auto" latinLnBrk="0" hangingPunct="1">
                        <a:lnSpc>
                          <a:spcPct val="100000"/>
                        </a:lnSpc>
                        <a:spcBef>
                          <a:spcPts val="0"/>
                        </a:spcBef>
                        <a:spcAft>
                          <a:spcPts val="0"/>
                        </a:spcAft>
                        <a:buClrTx/>
                        <a:buSzPts val="1000"/>
                        <a:buFont typeface="Symbol" panose="05050102010706020507" pitchFamily="18" charset="2"/>
                        <a:buChar char=""/>
                        <a:tabLst>
                          <a:tab pos="228600" algn="l"/>
                          <a:tab pos="457200" algn="l"/>
                        </a:tabLst>
                        <a:defRPr/>
                      </a:pPr>
                      <a:r>
                        <a:rPr lang="en-NZ" sz="900" b="0" dirty="0">
                          <a:solidFill>
                            <a:schemeClr val="tx1"/>
                          </a:solidFill>
                        </a:rPr>
                        <a:t>A well-considered and collaborative re-design process that utilises a relational commissioning approach for a truly integrated rural unplanned, urgent care system.</a:t>
                      </a:r>
                      <a:endParaRPr lang="en-NZ" sz="900" b="0" dirty="0">
                        <a:solidFill>
                          <a:srgbClr val="FF0000"/>
                        </a:solidFill>
                      </a:endParaRPr>
                    </a:p>
                    <a:p>
                      <a:pPr marL="182563" marR="0" lvl="0" indent="-182563" algn="l" defTabSz="1280160" rtl="0" eaLnBrk="1" fontAlgn="auto" latinLnBrk="0" hangingPunct="1">
                        <a:lnSpc>
                          <a:spcPct val="100000"/>
                        </a:lnSpc>
                        <a:spcBef>
                          <a:spcPts val="0"/>
                        </a:spcBef>
                        <a:spcAft>
                          <a:spcPts val="0"/>
                        </a:spcAft>
                        <a:buClrTx/>
                        <a:buSzPts val="1000"/>
                        <a:buFont typeface="Symbol" panose="05050102010706020507" pitchFamily="18" charset="2"/>
                        <a:buChar char=""/>
                        <a:tabLst>
                          <a:tab pos="228600" algn="l"/>
                          <a:tab pos="457200" algn="l"/>
                        </a:tabLst>
                        <a:defRPr/>
                      </a:pPr>
                      <a:r>
                        <a:rPr lang="en-NZ" sz="900" b="0" strike="noStrike" dirty="0">
                          <a:solidFill>
                            <a:schemeClr val="tx1"/>
                          </a:solidFill>
                        </a:rPr>
                        <a:t>Identify options to sustainably</a:t>
                      </a:r>
                      <a:r>
                        <a:rPr lang="en-NZ" sz="900" b="0" dirty="0">
                          <a:solidFill>
                            <a:schemeClr val="tx1"/>
                          </a:solidFill>
                        </a:rPr>
                        <a:t> fund rural unplanned, urgent care whilst supporting workforce need and enhancing rural service viability. </a:t>
                      </a:r>
                    </a:p>
                    <a:p>
                      <a:pPr marL="182563" marR="0" lvl="0" indent="-182563" algn="l" defTabSz="1280160" rtl="0" eaLnBrk="1" fontAlgn="auto" latinLnBrk="0" hangingPunct="1">
                        <a:lnSpc>
                          <a:spcPct val="100000"/>
                        </a:lnSpc>
                        <a:spcBef>
                          <a:spcPts val="0"/>
                        </a:spcBef>
                        <a:spcAft>
                          <a:spcPts val="0"/>
                        </a:spcAft>
                        <a:buClrTx/>
                        <a:buSzPts val="1000"/>
                        <a:buFont typeface="Symbol" panose="05050102010706020507" pitchFamily="18" charset="2"/>
                        <a:buChar char=""/>
                        <a:tabLst>
                          <a:tab pos="228600" algn="l"/>
                          <a:tab pos="457200" algn="l"/>
                        </a:tabLst>
                        <a:defRPr/>
                      </a:pPr>
                      <a:r>
                        <a:rPr lang="en-NZ" sz="900" b="0" dirty="0">
                          <a:solidFill>
                            <a:srgbClr val="000000"/>
                          </a:solidFill>
                        </a:rPr>
                        <a:t>Implement an unplanned, urgent care system that supports the operational and clinical safety of providers and patients. </a:t>
                      </a:r>
                      <a:endParaRPr lang="en-NZ" sz="900" dirty="0">
                        <a:solidFill>
                          <a:srgbClr val="000000"/>
                        </a:solidFill>
                        <a:latin typeface="+mn-lt"/>
                        <a:cs typeface="Arial" panose="020B0604020202020204" pitchFamily="34" charset="0"/>
                      </a:endParaRPr>
                    </a:p>
                  </a:txBody>
                  <a:tcPr marL="48986" marR="48986" marT="24493" marB="24493"/>
                </a:tc>
                <a:tc hMerge="1">
                  <a:txBody>
                    <a:bodyPr/>
                    <a:lstStyle/>
                    <a:p>
                      <a:pPr marL="182563" marR="0" lvl="0" indent="-182563" algn="l" defTabSz="1280160" rtl="0" eaLnBrk="1" fontAlgn="auto" latinLnBrk="0" hangingPunct="1">
                        <a:lnSpc>
                          <a:spcPct val="100000"/>
                        </a:lnSpc>
                        <a:spcBef>
                          <a:spcPts val="0"/>
                        </a:spcBef>
                        <a:spcAft>
                          <a:spcPts val="0"/>
                        </a:spcAft>
                        <a:buClrTx/>
                        <a:buSzPts val="1000"/>
                        <a:buFont typeface="Symbol" panose="05050102010706020507" pitchFamily="18" charset="2"/>
                        <a:buChar char=""/>
                        <a:tabLst>
                          <a:tab pos="228600" algn="l"/>
                          <a:tab pos="457200" algn="l"/>
                        </a:tabLst>
                        <a:defRPr/>
                      </a:pPr>
                      <a:endParaRPr lang="en-NZ" sz="1000" dirty="0">
                        <a:solidFill>
                          <a:srgbClr val="000000"/>
                        </a:solidFill>
                        <a:latin typeface="+mn-lt"/>
                        <a:cs typeface="Arial" panose="020B0604020202020204" pitchFamily="34" charset="0"/>
                      </a:endParaRPr>
                    </a:p>
                  </a:txBody>
                  <a:tcPr marL="48986" marR="48986" marT="24493" marB="24493"/>
                </a:tc>
                <a:tc hMerge="1">
                  <a:txBody>
                    <a:bodyPr/>
                    <a:lstStyle/>
                    <a:p>
                      <a:pPr marL="182563" marR="0" lvl="0" indent="-182563" algn="l" defTabSz="1280160" rtl="0" eaLnBrk="1" fontAlgn="auto" latinLnBrk="0" hangingPunct="1">
                        <a:lnSpc>
                          <a:spcPct val="100000"/>
                        </a:lnSpc>
                        <a:spcBef>
                          <a:spcPts val="0"/>
                        </a:spcBef>
                        <a:spcAft>
                          <a:spcPts val="0"/>
                        </a:spcAft>
                        <a:buClrTx/>
                        <a:buSzPts val="1000"/>
                        <a:buFont typeface="Symbol" panose="05050102010706020507" pitchFamily="18" charset="2"/>
                        <a:buChar char=""/>
                        <a:tabLst>
                          <a:tab pos="228600" algn="l"/>
                          <a:tab pos="457200" algn="l"/>
                        </a:tabLst>
                        <a:defRPr/>
                      </a:pPr>
                      <a:endParaRPr lang="en-NZ" sz="1000" dirty="0">
                        <a:solidFill>
                          <a:srgbClr val="000000"/>
                        </a:solidFill>
                        <a:latin typeface="+mn-lt"/>
                        <a:cs typeface="Arial" panose="020B0604020202020204" pitchFamily="34" charset="0"/>
                      </a:endParaRPr>
                    </a:p>
                  </a:txBody>
                  <a:tcPr marL="48986" marR="48986" marT="24493" marB="24493"/>
                </a:tc>
                <a:extLst>
                  <a:ext uri="{0D108BD9-81ED-4DB2-BD59-A6C34878D82A}">
                    <a16:rowId xmlns:a16="http://schemas.microsoft.com/office/drawing/2014/main" val="1971559099"/>
                  </a:ext>
                </a:extLst>
              </a:tr>
              <a:tr h="256054">
                <a:tc gridSpan="5">
                  <a:txBody>
                    <a:bodyPr/>
                    <a:lstStyle/>
                    <a:p>
                      <a:r>
                        <a:rPr lang="en-NZ" sz="1400" b="1" dirty="0">
                          <a:solidFill>
                            <a:schemeClr val="tx1"/>
                          </a:solidFill>
                        </a:rPr>
                        <a:t>What clinical services need to be considered in order to deliver the purpose and objectives?</a:t>
                      </a:r>
                      <a:endParaRPr lang="en-NZ" sz="1400" b="1" i="1" dirty="0">
                        <a:solidFill>
                          <a:schemeClr val="tx1"/>
                        </a:solidFill>
                        <a:latin typeface="+mn-lt"/>
                        <a:cs typeface="Arial" panose="020B0604020202020204" pitchFamily="34" charset="0"/>
                      </a:endParaRPr>
                    </a:p>
                  </a:txBody>
                  <a:tcPr marL="48986" marR="48986" marT="24493" marB="24493"/>
                </a:tc>
                <a:tc hMerge="1">
                  <a:txBody>
                    <a:bodyPr/>
                    <a:lstStyle/>
                    <a:p>
                      <a:endParaRPr lang="en-NZ"/>
                    </a:p>
                  </a:txBody>
                  <a:tcPr/>
                </a:tc>
                <a:tc hMerge="1">
                  <a:txBody>
                    <a:bodyPr/>
                    <a:lstStyle/>
                    <a:p>
                      <a:endParaRPr lang="en-NZ"/>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NZ" sz="1400" b="1" i="1" dirty="0">
                        <a:solidFill>
                          <a:schemeClr val="tx1"/>
                        </a:solidFill>
                        <a:latin typeface="+mn-lt"/>
                        <a:cs typeface="Arial" panose="020B0604020202020204" pitchFamily="34" charset="0"/>
                      </a:endParaRPr>
                    </a:p>
                  </a:txBody>
                  <a:tcPr marL="48986" marR="48986" marT="24493" marB="24493"/>
                </a:tc>
                <a:tc hMerge="1">
                  <a:txBody>
                    <a:bodyPr/>
                    <a:lstStyle/>
                    <a:p>
                      <a:endParaRPr lang="en-NZ" sz="1400" b="1" i="1" dirty="0">
                        <a:solidFill>
                          <a:schemeClr val="tx1"/>
                        </a:solidFill>
                        <a:latin typeface="+mn-lt"/>
                        <a:cs typeface="Arial" panose="020B0604020202020204" pitchFamily="34" charset="0"/>
                      </a:endParaRPr>
                    </a:p>
                  </a:txBody>
                  <a:tcPr marL="48986" marR="48986" marT="24493" marB="24493"/>
                </a:tc>
                <a:extLst>
                  <a:ext uri="{0D108BD9-81ED-4DB2-BD59-A6C34878D82A}">
                    <a16:rowId xmlns:a16="http://schemas.microsoft.com/office/drawing/2014/main" val="3762410282"/>
                  </a:ext>
                </a:extLst>
              </a:tr>
              <a:tr h="791534">
                <a:tc>
                  <a:txBody>
                    <a:bodyPr/>
                    <a:lstStyle/>
                    <a:p>
                      <a:pPr marL="171450" indent="-171450">
                        <a:buFont typeface="Arial" panose="020B0604020202020204" pitchFamily="34" charset="0"/>
                        <a:buChar char="•"/>
                      </a:pPr>
                      <a:r>
                        <a:rPr lang="en-NZ" sz="900" dirty="0"/>
                        <a:t>General practice and PRIME service</a:t>
                      </a:r>
                    </a:p>
                    <a:p>
                      <a:pPr marL="171450" indent="-171450">
                        <a:buFont typeface="Arial" panose="020B0604020202020204" pitchFamily="34" charset="0"/>
                        <a:buChar char="•"/>
                      </a:pPr>
                      <a:r>
                        <a:rPr lang="en-NZ" sz="900" dirty="0"/>
                        <a:t>Road and air ambulance, including </a:t>
                      </a:r>
                      <a:r>
                        <a:rPr lang="en-US" sz="900" dirty="0"/>
                        <a:t>communications and secondary triage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900" kern="1200" dirty="0">
                          <a:solidFill>
                            <a:schemeClr val="tx1"/>
                          </a:solidFill>
                        </a:rPr>
                        <a:t>EDs/A&amp;Ms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900" kern="1200" dirty="0">
                          <a:solidFill>
                            <a:schemeClr val="tx1"/>
                          </a:solidFill>
                          <a:latin typeface="+mn-lt"/>
                          <a:ea typeface="+mn-ea"/>
                          <a:cs typeface="Arial" panose="020B0604020202020204" pitchFamily="34" charset="0"/>
                        </a:rPr>
                        <a:t>Aged care</a:t>
                      </a:r>
                    </a:p>
                  </a:txBody>
                  <a:tcPr marL="48986" marR="48986" marT="24493" marB="24493"/>
                </a:tc>
                <a:tc gridSpan="2">
                  <a:txBody>
                    <a:bodyPr/>
                    <a:lstStyle/>
                    <a:p>
                      <a:pPr marL="171450" indent="-171450">
                        <a:buFont typeface="Arial" panose="020B0604020202020204" pitchFamily="34" charset="0"/>
                        <a:buChar char="•"/>
                      </a:pPr>
                      <a:r>
                        <a:rPr lang="en-US" sz="900" dirty="0"/>
                        <a:t>P</a:t>
                      </a:r>
                      <a:r>
                        <a:rPr lang="en-NZ" sz="900" dirty="0" err="1"/>
                        <a:t>harmacy</a:t>
                      </a:r>
                      <a:endParaRPr lang="en-NZ" sz="900" dirty="0"/>
                    </a:p>
                    <a:p>
                      <a:pPr marL="171450" indent="-171450">
                        <a:buFont typeface="Arial" panose="020B0604020202020204" pitchFamily="34" charset="0"/>
                        <a:buChar char="•"/>
                      </a:pPr>
                      <a:r>
                        <a:rPr lang="en-NZ" sz="900" dirty="0"/>
                        <a:t>After hours and urgent care services </a:t>
                      </a:r>
                    </a:p>
                    <a:p>
                      <a:pPr marL="171450" indent="-171450">
                        <a:buFont typeface="Arial" panose="020B0604020202020204" pitchFamily="34" charset="0"/>
                        <a:buChar char="•"/>
                      </a:pPr>
                      <a:r>
                        <a:rPr lang="en-NZ" sz="900" dirty="0"/>
                        <a:t>District nursing, midwifery and axillary services </a:t>
                      </a:r>
                    </a:p>
                    <a:p>
                      <a:pPr marL="171450" indent="-171450">
                        <a:buFont typeface="Arial" panose="020B0604020202020204" pitchFamily="34" charset="0"/>
                        <a:buChar char="•"/>
                      </a:pPr>
                      <a:r>
                        <a:rPr lang="en-NZ" sz="900" dirty="0"/>
                        <a:t>Unregulated workforce, including </a:t>
                      </a:r>
                      <a:r>
                        <a:rPr lang="en-NZ" sz="900" dirty="0" err="1"/>
                        <a:t>kaiawhina</a:t>
                      </a:r>
                      <a:r>
                        <a:rPr lang="en-NZ" sz="900" dirty="0"/>
                        <a:t> </a:t>
                      </a:r>
                      <a:endParaRPr lang="en-NZ" sz="900" dirty="0">
                        <a:latin typeface="+mn-lt"/>
                        <a:cs typeface="Arial" panose="020B0604020202020204" pitchFamily="34" charset="0"/>
                      </a:endParaRPr>
                    </a:p>
                  </a:txBody>
                  <a:tcPr marL="48986" marR="48986" marT="24493" marB="24493"/>
                </a:tc>
                <a:tc hMerge="1">
                  <a:txBody>
                    <a:bodyPr/>
                    <a:lstStyle/>
                    <a:p>
                      <a:endParaRPr lang="en-NZ"/>
                    </a:p>
                  </a:txBody>
                  <a:tcPr>
                    <a:lnL w="12700" cap="flat" cmpd="sng" algn="ctr">
                      <a:solidFill>
                        <a:schemeClr val="bg1">
                          <a:lumMod val="65000"/>
                        </a:schemeClr>
                      </a:solidFill>
                      <a:prstDash val="solid"/>
                      <a:round/>
                      <a:headEnd type="none" w="med" len="med"/>
                      <a:tailEnd type="none" w="med" len="med"/>
                    </a:lnL>
                  </a:tcPr>
                </a:tc>
                <a:tc gridSpan="2">
                  <a:txBody>
                    <a:bodyPr/>
                    <a:lstStyle/>
                    <a:p>
                      <a:pPr marL="171450" indent="-171450">
                        <a:buFont typeface="Arial" panose="020B0604020202020204" pitchFamily="34" charset="0"/>
                        <a:buChar char="•"/>
                      </a:pPr>
                      <a:r>
                        <a:rPr lang="en-NZ" sz="900" kern="1200" dirty="0">
                          <a:solidFill>
                            <a:schemeClr val="tx1"/>
                          </a:solidFill>
                        </a:rPr>
                        <a:t>Allied health </a:t>
                      </a:r>
                    </a:p>
                    <a:p>
                      <a:pPr marL="171450" indent="-171450">
                        <a:buFont typeface="Arial" panose="020B0604020202020204" pitchFamily="34" charset="0"/>
                        <a:buChar char="•"/>
                      </a:pPr>
                      <a:r>
                        <a:rPr lang="en-NZ" sz="900" kern="1200" dirty="0">
                          <a:solidFill>
                            <a:schemeClr val="tx1"/>
                          </a:solidFill>
                        </a:rPr>
                        <a:t>Rural hospitals, retrieval services </a:t>
                      </a:r>
                    </a:p>
                    <a:p>
                      <a:pPr marL="171450" indent="-171450">
                        <a:buFont typeface="Arial" panose="020B0604020202020204" pitchFamily="34" charset="0"/>
                        <a:buChar char="•"/>
                      </a:pPr>
                      <a:r>
                        <a:rPr lang="en-NZ" sz="900" kern="1200" dirty="0">
                          <a:solidFill>
                            <a:schemeClr val="tx1"/>
                          </a:solidFill>
                        </a:rPr>
                        <a:t>Telehealth including Ka Ora </a:t>
                      </a:r>
                    </a:p>
                    <a:p>
                      <a:pPr marL="171450" indent="-171450">
                        <a:buFont typeface="Arial" panose="020B0604020202020204" pitchFamily="34" charset="0"/>
                        <a:buChar char="•"/>
                      </a:pPr>
                      <a:r>
                        <a:rPr lang="en-NZ" sz="900" kern="1200" dirty="0">
                          <a:solidFill>
                            <a:schemeClr val="tx1"/>
                          </a:solidFill>
                        </a:rPr>
                        <a:t>FENZ</a:t>
                      </a:r>
                      <a:endParaRPr lang="en-NZ" sz="900" strike="sngStrike" kern="1200" dirty="0">
                        <a:solidFill>
                          <a:srgbClr val="FF0000"/>
                        </a:solidFill>
                      </a:endParaRPr>
                    </a:p>
                    <a:p>
                      <a:pPr marL="171450" indent="-171450">
                        <a:buFont typeface="Arial" panose="020B0604020202020204" pitchFamily="34" charset="0"/>
                        <a:buChar char="•"/>
                      </a:pPr>
                      <a:r>
                        <a:rPr lang="en-NZ" sz="900" kern="1200" dirty="0">
                          <a:solidFill>
                            <a:schemeClr val="tx1"/>
                          </a:solidFill>
                          <a:latin typeface="+mn-lt"/>
                          <a:ea typeface="+mn-ea"/>
                          <a:cs typeface="Arial" panose="020B0604020202020204" pitchFamily="34" charset="0"/>
                        </a:rPr>
                        <a:t>Palliative care</a:t>
                      </a:r>
                    </a:p>
                  </a:txBody>
                  <a:tcPr marL="48986" marR="48986" marT="24493" marB="24493"/>
                </a:tc>
                <a:tc hMerge="1">
                  <a:txBody>
                    <a:bodyPr/>
                    <a:lstStyle/>
                    <a:p>
                      <a:pPr marL="171450" indent="-171450">
                        <a:buFont typeface="Arial" panose="020B0604020202020204" pitchFamily="34" charset="0"/>
                        <a:buChar char="•"/>
                      </a:pPr>
                      <a:endParaRPr lang="en-NZ" sz="1000"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1949366718"/>
                  </a:ext>
                </a:extLst>
              </a:tr>
              <a:tr h="256054">
                <a:tc gridSpan="5">
                  <a:txBody>
                    <a:bodyPr/>
                    <a:lstStyle/>
                    <a:p>
                      <a:r>
                        <a:rPr lang="en-US" sz="1400" b="1" dirty="0">
                          <a:solidFill>
                            <a:schemeClr val="tx1"/>
                          </a:solidFill>
                        </a:rPr>
                        <a:t>Key Stakeholders – who’s voices do we need to hear to expertly inform this work?</a:t>
                      </a:r>
                      <a:endParaRPr lang="en-US" sz="1400" b="1" i="1" dirty="0">
                        <a:solidFill>
                          <a:schemeClr val="tx1"/>
                        </a:solidFill>
                        <a:latin typeface="+mn-lt"/>
                        <a:cs typeface="Arial" panose="020B0604020202020204" pitchFamily="34" charset="0"/>
                      </a:endParaRPr>
                    </a:p>
                  </a:txBody>
                  <a:tcPr marL="48986" marR="48986" marT="24493" marB="24493"/>
                </a:tc>
                <a:tc hMerge="1">
                  <a:txBody>
                    <a:bodyPr/>
                    <a:lstStyle/>
                    <a:p>
                      <a:endParaRPr lang="en-NZ"/>
                    </a:p>
                  </a:txBody>
                  <a:tcPr/>
                </a:tc>
                <a:tc hMerge="1">
                  <a:txBody>
                    <a:bodyPr/>
                    <a:lstStyle/>
                    <a:p>
                      <a:r>
                        <a:rPr lang="en-US" sz="1600" b="1">
                          <a:solidFill>
                            <a:schemeClr val="tx1"/>
                          </a:solidFill>
                        </a:rPr>
                        <a:t>Dependencies </a:t>
                      </a: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lang="en-US" sz="1400" b="1" i="1" dirty="0">
                        <a:solidFill>
                          <a:schemeClr val="tx1"/>
                        </a:solidFill>
                        <a:latin typeface="+mn-lt"/>
                        <a:cs typeface="Arial" panose="020B0604020202020204" pitchFamily="34" charset="0"/>
                      </a:endParaRPr>
                    </a:p>
                  </a:txBody>
                  <a:tcPr marL="48986" marR="48986" marT="24493" marB="24493"/>
                </a:tc>
                <a:tc hMerge="1">
                  <a:txBody>
                    <a:bodyPr/>
                    <a:lstStyle/>
                    <a:p>
                      <a:endParaRPr lang="en-US" sz="1400" b="1" i="1" dirty="0">
                        <a:solidFill>
                          <a:schemeClr val="tx1"/>
                        </a:solidFill>
                        <a:latin typeface="+mn-lt"/>
                        <a:cs typeface="Arial" panose="020B0604020202020204" pitchFamily="34" charset="0"/>
                      </a:endParaRPr>
                    </a:p>
                  </a:txBody>
                  <a:tcPr marL="48986" marR="48986" marT="24493" marB="24493"/>
                </a:tc>
                <a:extLst>
                  <a:ext uri="{0D108BD9-81ED-4DB2-BD59-A6C34878D82A}">
                    <a16:rowId xmlns:a16="http://schemas.microsoft.com/office/drawing/2014/main" val="325143258"/>
                  </a:ext>
                </a:extLst>
              </a:tr>
              <a:tr h="2070738">
                <a:tc gridSpan="4">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NZ" sz="800" b="1" kern="1200" dirty="0">
                          <a:solidFill>
                            <a:schemeClr val="tx1"/>
                          </a:solidFill>
                        </a:rPr>
                        <a:t>External stakeholders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Rural and remote community members and wider community voice, iwi Māori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PRIME patients, former and current PRIME providers</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NZ" sz="800" b="0" kern="1200" dirty="0">
                          <a:solidFill>
                            <a:schemeClr val="tx1"/>
                          </a:solidFill>
                        </a:rPr>
                        <a:t>Hato Hone St John, Wellington Free Ambulance and air ambulance providers,</a:t>
                      </a:r>
                      <a:r>
                        <a:rPr lang="en-NZ" sz="800" b="0" kern="1200" baseline="0" dirty="0">
                          <a:solidFill>
                            <a:schemeClr val="tx1"/>
                          </a:solidFill>
                        </a:rPr>
                        <a:t> Patient Transfer Providers</a:t>
                      </a:r>
                      <a:endParaRPr lang="en-NZ" sz="800" b="0" kern="120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FENZ</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Police, Search &amp; Rescue, Rescue Coordination Centre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Mental Health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Hauora </a:t>
                      </a:r>
                      <a:r>
                        <a:rPr lang="en-NZ" sz="800" b="0" kern="1200" dirty="0" err="1">
                          <a:solidFill>
                            <a:schemeClr val="tx1"/>
                          </a:solidFill>
                        </a:rPr>
                        <a:t>Taiwhenua</a:t>
                      </a:r>
                      <a:endParaRPr lang="en-NZ" sz="800" b="0" kern="120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PHOs including those in rural areas with no current PRIME provision, General practices, GPNZ</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a:t>NZ Nursing Council, NZ College of Primary Care Nurses and Royal New Zealand College of General Practitioners, Royal New Zealand College of Urgent Care, Medical </a:t>
                      </a:r>
                      <a:r>
                        <a:rPr lang="en-US" sz="800" dirty="0">
                          <a:solidFill>
                            <a:schemeClr val="tx1"/>
                          </a:solidFill>
                        </a:rPr>
                        <a:t>Council, Te </a:t>
                      </a:r>
                      <a:r>
                        <a:rPr lang="en-US" sz="800" dirty="0" err="1">
                          <a:solidFill>
                            <a:schemeClr val="tx1"/>
                          </a:solidFill>
                        </a:rPr>
                        <a:t>Kaunihera</a:t>
                      </a:r>
                      <a:r>
                        <a:rPr lang="en-US" sz="800" dirty="0">
                          <a:solidFill>
                            <a:schemeClr val="tx1"/>
                          </a:solidFill>
                        </a:rPr>
                        <a:t> </a:t>
                      </a:r>
                      <a:r>
                        <a:rPr lang="en-US" sz="800">
                          <a:solidFill>
                            <a:schemeClr val="tx1"/>
                          </a:solidFill>
                        </a:rPr>
                        <a:t>Manapou, </a:t>
                      </a:r>
                      <a:r>
                        <a:rPr lang="en-US" sz="800" dirty="0"/>
                        <a:t>training institutions  </a:t>
                      </a:r>
                      <a:endParaRPr lang="en-NZ" sz="800" b="0" kern="120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Telehealth providers, including Ka Ora and </a:t>
                      </a:r>
                      <a:r>
                        <a:rPr lang="en-NZ" sz="800" b="0" kern="1200" dirty="0" err="1">
                          <a:solidFill>
                            <a:schemeClr val="tx1"/>
                          </a:solidFill>
                        </a:rPr>
                        <a:t>Whakarongorau</a:t>
                      </a:r>
                      <a:r>
                        <a:rPr lang="en-NZ" sz="800" b="0" kern="1200" dirty="0">
                          <a:solidFill>
                            <a:schemeClr val="tx1"/>
                          </a:solidFill>
                        </a:rPr>
                        <a:t>; IT and mobile logistics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Local government, Surf Lifesaving, Coastguard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Aged residential care, Palliative care; Community Support Trusts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err="1">
                          <a:solidFill>
                            <a:schemeClr val="tx1"/>
                          </a:solidFill>
                        </a:rPr>
                        <a:t>Oranga</a:t>
                      </a:r>
                      <a:r>
                        <a:rPr lang="en-NZ" sz="800" b="0" kern="1200" dirty="0">
                          <a:solidFill>
                            <a:schemeClr val="tx1"/>
                          </a:solidFill>
                        </a:rPr>
                        <a:t> Tamariki and MSD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MoH and MPI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Other Allied Health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dirty="0">
                        <a:solidFill>
                          <a:schemeClr val="tx1"/>
                        </a:solidFill>
                        <a:latin typeface="+mn-lt"/>
                        <a:cs typeface="Arial" panose="020B0604020202020204" pitchFamily="34" charset="0"/>
                      </a:endParaRPr>
                    </a:p>
                  </a:txBody>
                  <a:tcPr marL="48986" marR="48986" marT="24493" marB="24493"/>
                </a:tc>
                <a:tc hMerge="1">
                  <a:txBody>
                    <a:bodyPr/>
                    <a:lstStyle/>
                    <a:p>
                      <a:endParaRPr lang="en-NZ"/>
                    </a:p>
                  </a:txBody>
                  <a:tcPr/>
                </a:tc>
                <a:tc hMerge="1">
                  <a:txBody>
                    <a:bodyPr/>
                    <a:lstStyle/>
                    <a:p>
                      <a:pPr marL="171450" indent="-171450">
                        <a:buFont typeface="Arial" panose="020B0604020202020204" pitchFamily="34" charset="0"/>
                        <a:buChar char="•"/>
                      </a:pPr>
                      <a:r>
                        <a:rPr lang="en-NZ" sz="1200" b="0">
                          <a:solidFill>
                            <a:schemeClr val="tx1"/>
                          </a:solidFill>
                        </a:rPr>
                        <a:t>Other Primary Care Development workstreams (capitation work, </a:t>
                      </a:r>
                      <a:r>
                        <a:rPr lang="en-NZ" sz="1200" b="0" err="1">
                          <a:solidFill>
                            <a:schemeClr val="tx1"/>
                          </a:solidFill>
                        </a:rPr>
                        <a:t>meso</a:t>
                      </a:r>
                      <a:r>
                        <a:rPr lang="en-NZ" sz="1200" b="0">
                          <a:solidFill>
                            <a:schemeClr val="tx1"/>
                          </a:solidFill>
                        </a:rPr>
                        <a:t> review, urgent care)</a:t>
                      </a:r>
                    </a:p>
                    <a:p>
                      <a:pPr marL="171450" indent="-171450">
                        <a:buFont typeface="Arial" panose="020B0604020202020204" pitchFamily="34" charset="0"/>
                        <a:buChar char="•"/>
                      </a:pPr>
                      <a:r>
                        <a:rPr lang="en-NZ" sz="1200" b="0" err="1">
                          <a:solidFill>
                            <a:schemeClr val="tx1"/>
                          </a:solidFill>
                        </a:rPr>
                        <a:t>TeleHealth</a:t>
                      </a:r>
                      <a:r>
                        <a:rPr lang="en-NZ" sz="1200" b="0">
                          <a:solidFill>
                            <a:schemeClr val="tx1"/>
                          </a:solidFill>
                        </a:rPr>
                        <a:t> Review</a:t>
                      </a:r>
                    </a:p>
                    <a:p>
                      <a:pPr marL="171450" indent="-171450">
                        <a:buFont typeface="Arial" panose="020B0604020202020204" pitchFamily="34" charset="0"/>
                        <a:buChar char="•"/>
                      </a:pPr>
                      <a:r>
                        <a:rPr lang="en-NZ" sz="1200" b="0">
                          <a:solidFill>
                            <a:schemeClr val="tx1"/>
                          </a:solidFill>
                        </a:rPr>
                        <a:t>Rural Hospital Sustainability Project </a:t>
                      </a:r>
                    </a:p>
                    <a:p>
                      <a:pPr marL="171450" indent="-171450">
                        <a:buFont typeface="Arial" panose="020B0604020202020204" pitchFamily="34" charset="0"/>
                        <a:buChar char="•"/>
                      </a:pPr>
                      <a:endParaRPr lang="en-NZ" sz="1200" b="0">
                        <a:solidFill>
                          <a:schemeClr val="tx1"/>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800" b="0" kern="1200" dirty="0">
                        <a:solidFill>
                          <a:schemeClr val="tx1"/>
                        </a:solidFill>
                      </a:endParaRPr>
                    </a:p>
                  </a:txBody>
                  <a:tcPr marL="48986" marR="48986" marT="24493" marB="24493"/>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NZ" sz="800" b="1" kern="1200" dirty="0">
                          <a:solidFill>
                            <a:schemeClr val="tx1"/>
                          </a:solidFill>
                        </a:rPr>
                        <a:t>Internal stakeholders</a:t>
                      </a:r>
                      <a:r>
                        <a:rPr lang="en-NZ" sz="800" b="0" kern="1200" dirty="0">
                          <a:solidFill>
                            <a:schemeClr val="tx1"/>
                          </a:solidFill>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National Rural Health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Regional rural teams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Ambulance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Wider Living Well team and Commissioning teams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Rural Clinical Health Network (currently under development)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Iwi Māori Partnership Boards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Hauora Māori Services Group (formerly Te Aka </a:t>
                      </a:r>
                      <a:r>
                        <a:rPr lang="en-NZ" sz="800" b="0" kern="1200" dirty="0" err="1">
                          <a:solidFill>
                            <a:schemeClr val="tx1"/>
                          </a:solidFill>
                        </a:rPr>
                        <a:t>Whai</a:t>
                      </a:r>
                      <a:r>
                        <a:rPr lang="en-NZ" sz="800" b="0" kern="1200" dirty="0">
                          <a:solidFill>
                            <a:schemeClr val="tx1"/>
                          </a:solidFill>
                        </a:rPr>
                        <a:t> Ora)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Ministry of Health rural clinical lead and policy lead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Mental health and addiction team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Disability leads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Hospital Specialist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b="0" kern="1200" dirty="0">
                          <a:solidFill>
                            <a:schemeClr val="tx1"/>
                          </a:solidFill>
                        </a:rPr>
                        <a:t>National Public Health Service</a:t>
                      </a:r>
                    </a:p>
                  </a:txBody>
                  <a:tcPr marL="48986" marR="48986" marT="24493" marB="24493"/>
                </a:tc>
                <a:extLst>
                  <a:ext uri="{0D108BD9-81ED-4DB2-BD59-A6C34878D82A}">
                    <a16:rowId xmlns:a16="http://schemas.microsoft.com/office/drawing/2014/main" val="2497289025"/>
                  </a:ext>
                </a:extLst>
              </a:tr>
            </a:tbl>
          </a:graphicData>
        </a:graphic>
      </p:graphicFrame>
      <p:sp>
        <p:nvSpPr>
          <p:cNvPr id="4" name="Rectangle: Rounded Corners 3">
            <a:extLst>
              <a:ext uri="{FF2B5EF4-FFF2-40B4-BE49-F238E27FC236}">
                <a16:creationId xmlns:a16="http://schemas.microsoft.com/office/drawing/2014/main" id="{A524FD6A-5031-5EE5-039A-B06EA9EF99DF}"/>
              </a:ext>
            </a:extLst>
          </p:cNvPr>
          <p:cNvSpPr/>
          <p:nvPr/>
        </p:nvSpPr>
        <p:spPr>
          <a:xfrm>
            <a:off x="26126" y="24593"/>
            <a:ext cx="12165874" cy="53473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26578"/>
            <a:r>
              <a:rPr lang="en-NZ" sz="1714" b="1" dirty="0">
                <a:solidFill>
                  <a:prstClr val="white"/>
                </a:solidFill>
                <a:latin typeface="Calibri" panose="020F0502020204030204"/>
              </a:rPr>
              <a:t>Programme Brief – Rural Unplanned, Urgent Care Re-design</a:t>
            </a:r>
          </a:p>
        </p:txBody>
      </p:sp>
    </p:spTree>
    <p:extLst>
      <p:ext uri="{BB962C8B-B14F-4D97-AF65-F5344CB8AC3E}">
        <p14:creationId xmlns:p14="http://schemas.microsoft.com/office/powerpoint/2010/main" val="1395276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3347E-783B-3960-3EBE-A731A3390FA8}"/>
            </a:ext>
          </a:extLst>
        </p:cNvPr>
        <p:cNvGrpSpPr/>
        <p:nvPr/>
      </p:nvGrpSpPr>
      <p:grpSpPr>
        <a:xfrm>
          <a:off x="0" y="0"/>
          <a:ext cx="0" cy="0"/>
          <a:chOff x="0" y="0"/>
          <a:chExt cx="0" cy="0"/>
        </a:xfrm>
      </p:grpSpPr>
      <p:graphicFrame>
        <p:nvGraphicFramePr>
          <p:cNvPr id="28" name="Table 27">
            <a:extLst>
              <a:ext uri="{FF2B5EF4-FFF2-40B4-BE49-F238E27FC236}">
                <a16:creationId xmlns:a16="http://schemas.microsoft.com/office/drawing/2014/main" id="{FBE5D9AA-3B2B-367A-CC55-6FB989AC5740}"/>
              </a:ext>
            </a:extLst>
          </p:cNvPr>
          <p:cNvGraphicFramePr>
            <a:graphicFrameLocks noGrp="1"/>
          </p:cNvGraphicFramePr>
          <p:nvPr>
            <p:extLst>
              <p:ext uri="{D42A27DB-BD31-4B8C-83A1-F6EECF244321}">
                <p14:modId xmlns:p14="http://schemas.microsoft.com/office/powerpoint/2010/main" val="2619257759"/>
              </p:ext>
            </p:extLst>
          </p:nvPr>
        </p:nvGraphicFramePr>
        <p:xfrm>
          <a:off x="26126" y="632049"/>
          <a:ext cx="12139748" cy="1843062"/>
        </p:xfrm>
        <a:graphic>
          <a:graphicData uri="http://schemas.openxmlformats.org/drawingml/2006/table">
            <a:tbl>
              <a:tblPr firstRow="1" bandRow="1">
                <a:tableStyleId>{7DF18680-E054-41AD-8BC1-D1AEF772440D}</a:tableStyleId>
              </a:tblPr>
              <a:tblGrid>
                <a:gridCol w="12139748">
                  <a:extLst>
                    <a:ext uri="{9D8B030D-6E8A-4147-A177-3AD203B41FA5}">
                      <a16:colId xmlns:a16="http://schemas.microsoft.com/office/drawing/2014/main" val="2334349655"/>
                    </a:ext>
                  </a:extLst>
                </a:gridCol>
              </a:tblGrid>
              <a:tr h="248345">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NZ" sz="1400" b="1" kern="1200" dirty="0">
                          <a:solidFill>
                            <a:schemeClr val="tx1"/>
                          </a:solidFill>
                        </a:rPr>
                        <a:t>Purpose statement </a:t>
                      </a:r>
                      <a:endParaRPr lang="en-NZ" sz="1200" b="1"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2234647576"/>
                  </a:ext>
                </a:extLst>
              </a:tr>
              <a:tr h="233277">
                <a:tc>
                  <a:txBody>
                    <a:bodyPr/>
                    <a:lstStyle/>
                    <a:p>
                      <a:r>
                        <a:rPr lang="en-NZ" sz="1100" kern="1200" dirty="0">
                          <a:solidFill>
                            <a:srgbClr val="000000"/>
                          </a:solidFill>
                        </a:rPr>
                        <a:t>In collaboration with ACC, design a rural unplanned, urgent care system that is responsive to rural communities’ needs and results in equity of both access and outcomes. </a:t>
                      </a:r>
                      <a:endParaRPr lang="en-NZ" sz="1100" kern="1200" dirty="0">
                        <a:solidFill>
                          <a:srgbClr val="000000"/>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1343719138"/>
                  </a:ext>
                </a:extLst>
              </a:tr>
              <a:tr h="211639">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rPr>
                        <a:t>Approach to working with partners </a:t>
                      </a:r>
                      <a:endParaRPr lang="en-US" sz="1400" b="1"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3675757973"/>
                  </a:ext>
                </a:extLst>
              </a:tr>
              <a:tr h="10850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kern="1200" dirty="0">
                          <a:solidFill>
                            <a:schemeClr val="tx1"/>
                          </a:solidFill>
                        </a:rPr>
                        <a:t>Underpinning our relational commissioning approach, our re-design process will take an inclusive, collaborative and transparent approach with all partners. Therefore, </a:t>
                      </a:r>
                      <a:r>
                        <a:rPr lang="en-NZ" sz="1050" b="0" kern="1200" dirty="0">
                          <a:solidFill>
                            <a:srgbClr val="000000"/>
                          </a:solidFill>
                        </a:rPr>
                        <a:t>w</a:t>
                      </a:r>
                      <a:r>
                        <a:rPr lang="en-NZ" sz="1050" kern="1200" dirty="0">
                          <a:solidFill>
                            <a:srgbClr val="000000"/>
                          </a:solidFill>
                        </a:rPr>
                        <a:t>e will: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050" b="0" kern="1200" dirty="0">
                          <a:solidFill>
                            <a:schemeClr val="tx1"/>
                          </a:solidFill>
                        </a:rPr>
                        <a:t>Work closely with ACC to agree upon project scope and to align related work, including national urgent care review</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kern="1200" dirty="0">
                          <a:solidFill>
                            <a:schemeClr val="tx1"/>
                          </a:solidFill>
                        </a:rPr>
                        <a:t>Collaborate with </a:t>
                      </a:r>
                      <a:r>
                        <a:rPr lang="en-US" sz="1050" b="0" kern="1200" dirty="0" err="1">
                          <a:solidFill>
                            <a:schemeClr val="tx1"/>
                          </a:solidFill>
                        </a:rPr>
                        <a:t>Hato</a:t>
                      </a:r>
                      <a:r>
                        <a:rPr lang="en-US" sz="1050" b="0" kern="1200" dirty="0">
                          <a:solidFill>
                            <a:schemeClr val="tx1"/>
                          </a:solidFill>
                        </a:rPr>
                        <a:t> Hone St John as the existing administrators of PRIME to address longstanding issues and to build a better system </a:t>
                      </a:r>
                      <a:endParaRPr lang="en-NZ" sz="1050" b="0" kern="1200" dirty="0">
                        <a:solidFill>
                          <a:schemeClr val="tx1"/>
                        </a:solidFill>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kern="1200" dirty="0">
                          <a:solidFill>
                            <a:schemeClr val="tx1"/>
                          </a:solidFill>
                        </a:rPr>
                        <a:t>Uphold </a:t>
                      </a:r>
                      <a:r>
                        <a:rPr lang="en-US" sz="1050" b="0" kern="1200" dirty="0" err="1">
                          <a:solidFill>
                            <a:schemeClr val="tx1"/>
                          </a:solidFill>
                        </a:rPr>
                        <a:t>te</a:t>
                      </a:r>
                      <a:r>
                        <a:rPr lang="en-US" sz="1050" b="0" kern="1200" dirty="0">
                          <a:solidFill>
                            <a:schemeClr val="tx1"/>
                          </a:solidFill>
                        </a:rPr>
                        <a:t> </a:t>
                      </a:r>
                      <a:r>
                        <a:rPr lang="en-US" sz="1050" b="0" kern="1200" dirty="0" err="1">
                          <a:solidFill>
                            <a:schemeClr val="tx1"/>
                          </a:solidFill>
                        </a:rPr>
                        <a:t>Tiriti</a:t>
                      </a:r>
                      <a:r>
                        <a:rPr lang="en-US" sz="1050" b="0" kern="1200" dirty="0">
                          <a:solidFill>
                            <a:schemeClr val="tx1"/>
                          </a:solidFill>
                        </a:rPr>
                        <a:t> o Waitangi by partnering with Iwi Māori Partnership Boards to capture and weave iwi Māori aspirations throughout the re-design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kern="1200" dirty="0">
                          <a:solidFill>
                            <a:schemeClr val="tx1"/>
                          </a:solidFill>
                        </a:rPr>
                        <a:t>Maintain effective and transparent communication with all partners involved in the re-design journey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2091996285"/>
                  </a:ext>
                </a:extLst>
              </a:tr>
            </a:tbl>
          </a:graphicData>
        </a:graphic>
      </p:graphicFrame>
      <p:sp>
        <p:nvSpPr>
          <p:cNvPr id="4" name="Rectangle: Rounded Corners 3">
            <a:extLst>
              <a:ext uri="{FF2B5EF4-FFF2-40B4-BE49-F238E27FC236}">
                <a16:creationId xmlns:a16="http://schemas.microsoft.com/office/drawing/2014/main" id="{786BD1BA-3F70-5CAC-4704-38451ED8E5FB}"/>
              </a:ext>
            </a:extLst>
          </p:cNvPr>
          <p:cNvSpPr/>
          <p:nvPr/>
        </p:nvSpPr>
        <p:spPr>
          <a:xfrm>
            <a:off x="26126" y="24593"/>
            <a:ext cx="12165874" cy="53473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26578"/>
            <a:r>
              <a:rPr lang="en-NZ" sz="1714" b="1" dirty="0">
                <a:solidFill>
                  <a:prstClr val="white"/>
                </a:solidFill>
                <a:latin typeface="Calibri" panose="020F0502020204030204"/>
              </a:rPr>
              <a:t>FOR FEEDBACK - Draft Programme Brief – Rural Unplanned, Urgent Care Re-design</a:t>
            </a:r>
          </a:p>
        </p:txBody>
      </p:sp>
      <p:graphicFrame>
        <p:nvGraphicFramePr>
          <p:cNvPr id="2" name="Table 1">
            <a:extLst>
              <a:ext uri="{FF2B5EF4-FFF2-40B4-BE49-F238E27FC236}">
                <a16:creationId xmlns:a16="http://schemas.microsoft.com/office/drawing/2014/main" id="{E74F93F1-41A0-722F-77D6-963A3EDFED26}"/>
              </a:ext>
            </a:extLst>
          </p:cNvPr>
          <p:cNvGraphicFramePr>
            <a:graphicFrameLocks noGrp="1"/>
          </p:cNvGraphicFramePr>
          <p:nvPr>
            <p:extLst>
              <p:ext uri="{D42A27DB-BD31-4B8C-83A1-F6EECF244321}">
                <p14:modId xmlns:p14="http://schemas.microsoft.com/office/powerpoint/2010/main" val="671188479"/>
              </p:ext>
            </p:extLst>
          </p:nvPr>
        </p:nvGraphicFramePr>
        <p:xfrm>
          <a:off x="13063" y="2237405"/>
          <a:ext cx="12165874" cy="4547879"/>
        </p:xfrm>
        <a:graphic>
          <a:graphicData uri="http://schemas.openxmlformats.org/drawingml/2006/table">
            <a:tbl>
              <a:tblPr firstRow="1" bandRow="1">
                <a:tableStyleId>{7DF18680-E054-41AD-8BC1-D1AEF772440D}</a:tableStyleId>
              </a:tblPr>
              <a:tblGrid>
                <a:gridCol w="8970356">
                  <a:extLst>
                    <a:ext uri="{9D8B030D-6E8A-4147-A177-3AD203B41FA5}">
                      <a16:colId xmlns:a16="http://schemas.microsoft.com/office/drawing/2014/main" val="1751706509"/>
                    </a:ext>
                  </a:extLst>
                </a:gridCol>
                <a:gridCol w="3195518">
                  <a:extLst>
                    <a:ext uri="{9D8B030D-6E8A-4147-A177-3AD203B41FA5}">
                      <a16:colId xmlns:a16="http://schemas.microsoft.com/office/drawing/2014/main" val="3497126262"/>
                    </a:ext>
                  </a:extLst>
                </a:gridCol>
              </a:tblGrid>
              <a:tr h="263507">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NZ" sz="1400" b="1" kern="1200" dirty="0">
                          <a:solidFill>
                            <a:schemeClr val="tx1"/>
                          </a:solidFill>
                        </a:rPr>
                        <a:t>Deliverables </a:t>
                      </a:r>
                      <a:endParaRPr lang="en-NZ" sz="1400" b="1" kern="1200" dirty="0">
                        <a:solidFill>
                          <a:schemeClr val="tx1"/>
                        </a:solidFill>
                        <a:latin typeface="+mn-lt"/>
                        <a:ea typeface="+mn-ea"/>
                        <a:cs typeface="Arial" panose="020B0604020202020204" pitchFamily="34" charset="0"/>
                      </a:endParaRPr>
                    </a:p>
                  </a:txBody>
                  <a:tcPr marL="48986" marR="48986" marT="24493" marB="24493"/>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NZ" sz="1400" b="1" kern="1200">
                          <a:solidFill>
                            <a:schemeClr val="tx1"/>
                          </a:solidFill>
                        </a:rPr>
                        <a:t>Milestones </a:t>
                      </a:r>
                      <a:endParaRPr lang="en-NZ" sz="1400" b="1" kern="120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3401376064"/>
                  </a:ext>
                </a:extLst>
              </a:tr>
              <a:tr h="965996">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000" b="0" kern="1200" dirty="0">
                          <a:solidFill>
                            <a:schemeClr val="tx1"/>
                          </a:solidFill>
                        </a:rPr>
                        <a:t>Project establishment</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b="0" kern="1200" dirty="0">
                          <a:solidFill>
                            <a:schemeClr val="tx1"/>
                          </a:solidFill>
                        </a:rPr>
                        <a:t>Generate ongoing sponsorship - alongside stakeholders, agree on engagement and partnership approach, including a comms plan</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b="0" kern="1200" dirty="0">
                          <a:solidFill>
                            <a:schemeClr val="tx1"/>
                          </a:solidFill>
                        </a:rPr>
                        <a:t>Develop a project governance mechanism – identify and define a core working advisory group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b="0" kern="1200" dirty="0">
                          <a:solidFill>
                            <a:schemeClr val="tx1"/>
                          </a:solidFill>
                        </a:rPr>
                        <a:t>Develop a project consultation mechanism - alongside key stakeholders/NPC, review the </a:t>
                      </a:r>
                      <a:r>
                        <a:rPr lang="en-US" sz="1000" b="0" kern="1200" dirty="0" err="1">
                          <a:solidFill>
                            <a:schemeClr val="tx1"/>
                          </a:solidFill>
                        </a:rPr>
                        <a:t>ToR</a:t>
                      </a:r>
                      <a:r>
                        <a:rPr lang="en-US" sz="1000" b="0" kern="1200" dirty="0">
                          <a:solidFill>
                            <a:schemeClr val="tx1"/>
                          </a:solidFill>
                        </a:rPr>
                        <a:t> for NPC</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b="0" kern="1200" dirty="0">
                          <a:solidFill>
                            <a:schemeClr val="tx1"/>
                          </a:solidFill>
                        </a:rPr>
                        <a:t>Develop a scoping and discussion document (including a high-level road map)</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b="0" kern="1200" dirty="0">
                          <a:solidFill>
                            <a:schemeClr val="tx1"/>
                          </a:solidFill>
                        </a:rPr>
                        <a:t>Consultation process defined</a:t>
                      </a:r>
                    </a:p>
                  </a:txBody>
                  <a:tcPr marL="48986" marR="48986" marT="24493" marB="24493"/>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kern="1200" dirty="0">
                          <a:solidFill>
                            <a:schemeClr val="tx1"/>
                          </a:solidFill>
                        </a:rPr>
                        <a:t>Mid May 2024</a:t>
                      </a:r>
                    </a:p>
                  </a:txBody>
                  <a:tcPr marL="48986" marR="48986" marT="24493" marB="24493"/>
                </a:tc>
                <a:extLst>
                  <a:ext uri="{0D108BD9-81ED-4DB2-BD59-A6C34878D82A}">
                    <a16:rowId xmlns:a16="http://schemas.microsoft.com/office/drawing/2014/main" val="3441081927"/>
                  </a:ext>
                </a:extLst>
              </a:tr>
              <a:tr h="711138">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000" b="0" kern="1200" dirty="0">
                          <a:solidFill>
                            <a:schemeClr val="tx1"/>
                          </a:solidFill>
                        </a:rPr>
                        <a:t>Current state analysis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b="0" kern="1200" dirty="0">
                          <a:solidFill>
                            <a:schemeClr val="tx1"/>
                          </a:solidFill>
                        </a:rPr>
                        <a:t>Map the variation of access to unplanned, urgent care across the motu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b="0" kern="1200" dirty="0">
                          <a:solidFill>
                            <a:schemeClr val="tx1"/>
                          </a:solidFill>
                        </a:rPr>
                        <a:t>Map the variation of outcomes for rural communities, with respect to urgent, unplanned care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b="0" kern="1200" dirty="0">
                          <a:solidFill>
                            <a:schemeClr val="tx1"/>
                          </a:solidFill>
                        </a:rPr>
                        <a:t>Collate and describe the range of service viability challenges for PRIME providers</a:t>
                      </a:r>
                    </a:p>
                  </a:txBody>
                  <a:tcPr marL="48986" marR="48986" marT="24493" marB="24493"/>
                </a:tc>
                <a:tc>
                  <a:txBody>
                    <a:bodyPr/>
                    <a:lstStyle/>
                    <a:p>
                      <a:pPr marL="171450" indent="-171450">
                        <a:buFont typeface="Arial" panose="020B0604020202020204" pitchFamily="34" charset="0"/>
                        <a:buChar char="•"/>
                      </a:pPr>
                      <a:r>
                        <a:rPr lang="en-NZ" sz="1000" b="0" kern="1200" dirty="0">
                          <a:solidFill>
                            <a:schemeClr val="tx1"/>
                          </a:solidFill>
                        </a:rPr>
                        <a:t>End of June 2024 </a:t>
                      </a:r>
                      <a:endParaRPr lang="en-NZ" sz="1000" b="0"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2464988281"/>
                  </a:ext>
                </a:extLst>
              </a:tr>
              <a:tr h="832866">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1000" b="0" u="none" strike="noStrike" kern="1200" cap="none" spc="0" normalizeH="0" baseline="0" noProof="0" dirty="0">
                          <a:ln>
                            <a:noFill/>
                          </a:ln>
                          <a:solidFill>
                            <a:prstClr val="black"/>
                          </a:solidFill>
                          <a:effectLst/>
                          <a:uLnTx/>
                          <a:uFillTx/>
                        </a:rPr>
                        <a:t>Re-design the rural unplanned, urgent care system for rural communities (PLAN PHASE)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00" b="0" u="none" strike="noStrike" kern="1200" cap="none" spc="0" normalizeH="0" baseline="0" noProof="0" dirty="0">
                          <a:ln>
                            <a:noFill/>
                          </a:ln>
                          <a:solidFill>
                            <a:prstClr val="black"/>
                          </a:solidFill>
                          <a:effectLst/>
                          <a:uLnTx/>
                          <a:uFillTx/>
                        </a:rPr>
                        <a:t>Via the project governance mechanism – generate solutions to inform the re-design</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00" b="0" u="none" strike="noStrike" kern="1200" cap="none" spc="0" normalizeH="0" baseline="0" noProof="0" dirty="0">
                          <a:ln>
                            <a:noFill/>
                          </a:ln>
                          <a:solidFill>
                            <a:prstClr val="black"/>
                          </a:solidFill>
                          <a:effectLst/>
                          <a:uLnTx/>
                          <a:uFillTx/>
                        </a:rPr>
                        <a:t>Via the project consultation mechanism – circulate and discuss potential solutions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NZ" sz="1000" b="0" dirty="0">
                          <a:solidFill>
                            <a:schemeClr val="tx1"/>
                          </a:solidFill>
                        </a:rPr>
                        <a:t>Articulate the cost of delivery equitable unplanned, urgent care to rural communities, linking to the road Ambulance Activity Resource Model (AARM) review</a:t>
                      </a:r>
                      <a:endParaRPr kumimoji="0" lang="en-US" sz="1000" b="0" u="none" strike="noStrike" kern="1200" cap="none" spc="0" normalizeH="0" baseline="0" noProof="0" dirty="0">
                        <a:ln>
                          <a:noFill/>
                        </a:ln>
                        <a:solidFill>
                          <a:schemeClr val="tx1"/>
                        </a:solidFill>
                        <a:effectLst/>
                        <a:uLnTx/>
                        <a:uFillTx/>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00" b="0" u="none" strike="noStrike" kern="1200" cap="none" spc="0" normalizeH="0" baseline="0" noProof="0" dirty="0">
                          <a:ln>
                            <a:noFill/>
                          </a:ln>
                          <a:solidFill>
                            <a:prstClr val="black"/>
                          </a:solidFill>
                          <a:effectLst/>
                          <a:uLnTx/>
                          <a:uFillTx/>
                        </a:rPr>
                        <a:t>Complete a final paper outlining the different options for the re-design of the rural unplanned, urgent care system</a:t>
                      </a:r>
                    </a:p>
                  </a:txBody>
                  <a:tcPr marL="48986" marR="48986" marT="24493" marB="24493"/>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000" b="0" kern="1200" dirty="0">
                          <a:solidFill>
                            <a:schemeClr val="tx1"/>
                          </a:solidFill>
                        </a:rPr>
                        <a:t>End of September 2024</a:t>
                      </a:r>
                      <a:endParaRPr lang="en-NZ" sz="1000" b="0"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822601375"/>
                  </a:ext>
                </a:extLst>
              </a:tr>
              <a:tr h="81457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1000" b="0" u="none" strike="noStrike" kern="1200" cap="none" spc="0" normalizeH="0" baseline="0" noProof="0" dirty="0">
                          <a:ln>
                            <a:noFill/>
                          </a:ln>
                          <a:solidFill>
                            <a:prstClr val="black"/>
                          </a:solidFill>
                          <a:effectLst/>
                          <a:uLnTx/>
                          <a:uFillTx/>
                        </a:rPr>
                        <a:t>Full circle commissioning approach determined (PLAN PHASE)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00" b="0" u="none" strike="noStrike" kern="1200" cap="none" spc="0" normalizeH="0" baseline="0" noProof="0" dirty="0">
                          <a:ln>
                            <a:noFill/>
                          </a:ln>
                          <a:solidFill>
                            <a:prstClr val="black"/>
                          </a:solidFill>
                          <a:effectLst/>
                          <a:uLnTx/>
                          <a:uFillTx/>
                        </a:rPr>
                        <a:t>Seek approval of the final options paper via the project consultation mechanism for endorsement of the proposed new system</a:t>
                      </a:r>
                      <a:endParaRPr kumimoji="0" lang="en-NZ" sz="1000" b="0" u="none" strike="noStrike" kern="1200" cap="none" spc="0" normalizeH="0" baseline="0" noProof="0" dirty="0">
                        <a:ln>
                          <a:noFill/>
                        </a:ln>
                        <a:solidFill>
                          <a:schemeClr val="tx1"/>
                        </a:solidFill>
                        <a:effectLst/>
                        <a:uLnTx/>
                        <a:uFillTx/>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NZ" sz="1000" b="0" u="none" strike="noStrike" kern="1200" cap="none" spc="0" normalizeH="0" baseline="0" noProof="0" dirty="0">
                          <a:ln>
                            <a:noFill/>
                          </a:ln>
                          <a:solidFill>
                            <a:schemeClr val="tx1"/>
                          </a:solidFill>
                          <a:effectLst/>
                          <a:uLnTx/>
                          <a:uFillTx/>
                        </a:rPr>
                        <a:t>Continue procurement and contractual processes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NZ" sz="1000" b="0" u="none" strike="noStrike" kern="1200" cap="none" spc="0" normalizeH="0" baseline="0" noProof="0" dirty="0">
                          <a:ln>
                            <a:noFill/>
                          </a:ln>
                          <a:solidFill>
                            <a:schemeClr val="tx1"/>
                          </a:solidFill>
                          <a:effectLst/>
                          <a:uLnTx/>
                          <a:uFillTx/>
                        </a:rPr>
                        <a:t>Identify ongoing monitoring mechanisms for the new system</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00" b="0" u="none" strike="noStrike" kern="1200" cap="none" spc="0" normalizeH="0" baseline="0" noProof="0" dirty="0">
                          <a:ln>
                            <a:noFill/>
                          </a:ln>
                          <a:solidFill>
                            <a:prstClr val="black"/>
                          </a:solidFill>
                          <a:effectLst/>
                          <a:uLnTx/>
                          <a:uFillTx/>
                        </a:rPr>
                        <a:t>Follow appropriate budget bid processes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00" b="0" u="none" strike="noStrike" kern="1200" cap="none" spc="0" normalizeH="0" baseline="0" noProof="0" dirty="0">
                          <a:ln>
                            <a:noFill/>
                          </a:ln>
                          <a:solidFill>
                            <a:prstClr val="black"/>
                          </a:solidFill>
                          <a:effectLst/>
                          <a:uLnTx/>
                          <a:uFillTx/>
                        </a:rPr>
                        <a:t>Maintain clear communication with all relevant stakeholders throughout this process </a:t>
                      </a:r>
                      <a:endParaRPr lang="en-NZ" sz="1000" b="0" kern="1200" dirty="0">
                        <a:solidFill>
                          <a:schemeClr val="tx1"/>
                        </a:solidFill>
                        <a:latin typeface="+mn-lt"/>
                        <a:ea typeface="+mn-ea"/>
                        <a:cs typeface="Arial" panose="020B0604020202020204" pitchFamily="34" charset="0"/>
                      </a:endParaRPr>
                    </a:p>
                  </a:txBody>
                  <a:tcPr marL="48986" marR="48986" marT="24493" marB="24493"/>
                </a:tc>
                <a:tc>
                  <a:txBody>
                    <a:bodyPr/>
                    <a:lstStyle/>
                    <a:p>
                      <a:pPr marL="171450" indent="-171450" algn="l" defTabSz="914400" rtl="0" eaLnBrk="1" latinLnBrk="0" hangingPunct="1">
                        <a:buFont typeface="Arial" panose="020B0604020202020204" pitchFamily="34" charset="0"/>
                        <a:buChar char="•"/>
                      </a:pPr>
                      <a:r>
                        <a:rPr lang="en-NZ" sz="1000" b="0" kern="1200" dirty="0">
                          <a:solidFill>
                            <a:schemeClr val="tx1"/>
                          </a:solidFill>
                        </a:rPr>
                        <a:t>End of October 2024</a:t>
                      </a:r>
                    </a:p>
                    <a:p>
                      <a:pPr marL="171450" indent="-171450" algn="l" defTabSz="914400" rtl="0" eaLnBrk="1" latinLnBrk="0" hangingPunct="1">
                        <a:buFont typeface="Arial" panose="020B0604020202020204" pitchFamily="34" charset="0"/>
                        <a:buChar char="•"/>
                      </a:pPr>
                      <a:r>
                        <a:rPr lang="en-NZ" sz="1000" b="0" kern="1200" dirty="0">
                          <a:solidFill>
                            <a:schemeClr val="tx1"/>
                          </a:solidFill>
                          <a:latin typeface="+mn-lt"/>
                          <a:ea typeface="+mn-ea"/>
                          <a:cs typeface="Arial" panose="020B0604020202020204" pitchFamily="34" charset="0"/>
                        </a:rPr>
                        <a:t>November 2024 – February 2025</a:t>
                      </a:r>
                    </a:p>
                  </a:txBody>
                  <a:tcPr marL="48986" marR="48986" marT="24493" marB="24493"/>
                </a:tc>
                <a:extLst>
                  <a:ext uri="{0D108BD9-81ED-4DB2-BD59-A6C34878D82A}">
                    <a16:rowId xmlns:a16="http://schemas.microsoft.com/office/drawing/2014/main" val="3442408084"/>
                  </a:ext>
                </a:extLst>
              </a:tr>
              <a:tr h="59018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kern="1200" dirty="0">
                          <a:solidFill>
                            <a:schemeClr val="tx1"/>
                          </a:solidFill>
                        </a:rPr>
                        <a:t>Transition to a new system (IMPLEMENTATION PHASE) (note a separate, detailed project plan will follow, based on preferred and endorsed options)</a:t>
                      </a:r>
                      <a:endParaRPr kumimoji="0" lang="en-NZ" sz="1000" b="0" u="none" strike="noStrike" kern="1200" cap="none" spc="0" normalizeH="0" baseline="0" noProof="0" dirty="0">
                        <a:ln>
                          <a:noFill/>
                        </a:ln>
                        <a:solidFill>
                          <a:schemeClr val="tx1"/>
                        </a:solidFill>
                        <a:effectLst/>
                        <a:uLnTx/>
                        <a:uFillTx/>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00" b="0" u="none" strike="noStrike" kern="1200" cap="none" spc="0" normalizeH="0" baseline="0" noProof="0" dirty="0">
                          <a:ln>
                            <a:noFill/>
                          </a:ln>
                          <a:solidFill>
                            <a:schemeClr val="tx1"/>
                          </a:solidFill>
                          <a:effectLst/>
                          <a:uLnTx/>
                          <a:uFillTx/>
                        </a:rPr>
                        <a:t>Develop an implementation plan with clearly articulated mechanisms to monitor and review the new system. This might include procurement and contracting processes.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00" b="0" u="none" strike="noStrike" kern="1200" cap="none" spc="0" normalizeH="0" baseline="0" noProof="0" dirty="0">
                          <a:ln>
                            <a:noFill/>
                          </a:ln>
                          <a:solidFill>
                            <a:prstClr val="black"/>
                          </a:solidFill>
                          <a:effectLst/>
                          <a:uLnTx/>
                          <a:uFillTx/>
                        </a:rPr>
                        <a:t>Clearly communicate with all stakeholders (both internal and external) the implementation plan</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00" b="0" u="none" strike="noStrike" kern="1200" cap="none" spc="0" normalizeH="0" baseline="0" noProof="0" dirty="0">
                          <a:ln>
                            <a:noFill/>
                          </a:ln>
                          <a:solidFill>
                            <a:prstClr val="black"/>
                          </a:solidFill>
                          <a:effectLst/>
                          <a:uLnTx/>
                          <a:uFillTx/>
                        </a:rPr>
                        <a:t>Continuously monitor and review the new unplanned, urgent care system </a:t>
                      </a:r>
                      <a:endParaRPr lang="en-US" sz="1000" b="0" kern="1200" dirty="0">
                        <a:solidFill>
                          <a:schemeClr val="tx1"/>
                        </a:solidFill>
                        <a:latin typeface="+mn-lt"/>
                        <a:ea typeface="+mn-ea"/>
                        <a:cs typeface="Arial" panose="020B0604020202020204" pitchFamily="34" charset="0"/>
                      </a:endParaRPr>
                    </a:p>
                  </a:txBody>
                  <a:tcPr marL="48986" marR="48986" marT="24493" marB="24493"/>
                </a:tc>
                <a:tc>
                  <a:txBody>
                    <a:bodyPr/>
                    <a:lstStyle/>
                    <a:p>
                      <a:pPr marL="171450" indent="-171450" algn="l" defTabSz="914400" rtl="0" eaLnBrk="1" latinLnBrk="0" hangingPunct="1">
                        <a:buFont typeface="Arial" panose="020B0604020202020204" pitchFamily="34" charset="0"/>
                        <a:buChar char="•"/>
                      </a:pPr>
                      <a:r>
                        <a:rPr lang="en-NZ" sz="1000" b="0" kern="1200" dirty="0">
                          <a:solidFill>
                            <a:schemeClr val="tx1"/>
                          </a:solidFill>
                        </a:rPr>
                        <a:t>Jan 25 - July 2025 </a:t>
                      </a:r>
                      <a:endParaRPr lang="en-NZ" sz="1000" b="0" kern="1200" dirty="0">
                        <a:solidFill>
                          <a:schemeClr val="tx1"/>
                        </a:solidFill>
                        <a:latin typeface="+mn-lt"/>
                        <a:ea typeface="+mn-ea"/>
                        <a:cs typeface="Arial" panose="020B0604020202020204" pitchFamily="34" charset="0"/>
                      </a:endParaRPr>
                    </a:p>
                  </a:txBody>
                  <a:tcPr marL="48986" marR="48986" marT="24493" marB="24493"/>
                </a:tc>
                <a:extLst>
                  <a:ext uri="{0D108BD9-81ED-4DB2-BD59-A6C34878D82A}">
                    <a16:rowId xmlns:a16="http://schemas.microsoft.com/office/drawing/2014/main" val="1869549816"/>
                  </a:ext>
                </a:extLst>
              </a:tr>
            </a:tbl>
          </a:graphicData>
        </a:graphic>
      </p:graphicFrame>
    </p:spTree>
    <p:extLst>
      <p:ext uri="{BB962C8B-B14F-4D97-AF65-F5344CB8AC3E}">
        <p14:creationId xmlns:p14="http://schemas.microsoft.com/office/powerpoint/2010/main" val="2384295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Pikau document" ma:contentTypeID="0x010100D5C1E13D20A8554992C24F7EE470E02300F05D7BF41C3C8E4CA159482379798845" ma:contentTypeVersion="19" ma:contentTypeDescription="Create a new document." ma:contentTypeScope="" ma:versionID="eb7c10f2baa12ccba0093540ff542377">
  <xsd:schema xmlns:xsd="http://www.w3.org/2001/XMLSchema" xmlns:xs="http://www.w3.org/2001/XMLSchema" xmlns:p="http://schemas.microsoft.com/office/2006/metadata/properties" xmlns:ns2="9253c88c-d550-4ff1-afdc-d5dc691f60b0" xmlns:ns3="fb02b12c-944c-46ff-b230-f2c01a815ac8" targetNamespace="http://schemas.microsoft.com/office/2006/metadata/properties" ma:root="true" ma:fieldsID="ffdf4e99eb4e4631bbbe55157ba420d6" ns2:_="" ns3:_="">
    <xsd:import namespace="9253c88c-d550-4ff1-afdc-d5dc691f60b0"/>
    <xsd:import namespace="fb02b12c-944c-46ff-b230-f2c01a815ac8"/>
    <xsd:element name="properties">
      <xsd:complexType>
        <xsd:sequence>
          <xsd:element name="documentManagement">
            <xsd:complexType>
              <xsd:all>
                <xsd:element ref="ns2:TaxCatchAll" minOccurs="0"/>
                <xsd:element ref="ns2:TaxCatchAllLabel" minOccurs="0"/>
                <xsd:element ref="ns2:ka9b207035bc48f2a4f6a2bfed7195b7"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53c88c-d550-4ff1-afdc-d5dc691f60b0"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2d841bf6-1d96-429b-8dcd-a57bd0295d93}" ma:internalName="TaxCatchAll" ma:showField="CatchAllData" ma:web="fb02b12c-944c-46ff-b230-f2c01a815ac8">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2d841bf6-1d96-429b-8dcd-a57bd0295d93}" ma:internalName="TaxCatchAllLabel" ma:readOnly="true" ma:showField="CatchAllDataLabel" ma:web="fb02b12c-944c-46ff-b230-f2c01a815ac8">
      <xsd:complexType>
        <xsd:complexContent>
          <xsd:extension base="dms:MultiChoiceLookup">
            <xsd:sequence>
              <xsd:element name="Value" type="dms:Lookup" maxOccurs="unbounded" minOccurs="0" nillable="true"/>
            </xsd:sequence>
          </xsd:extension>
        </xsd:complexContent>
      </xsd:complexType>
    </xsd:element>
    <xsd:element name="ka9b207035bc48f2a4f6a2bfed7195b7" ma:index="10" nillable="true" ma:taxonomy="true" ma:internalName="ka9b207035bc48f2a4f6a2bfed7195b7" ma:taxonomyFieldName="BusinessFunction" ma:displayName="Business Function" ma:fieldId="{4a9b2070-35bc-48f2-a4f6-a2bfed7195b7}" ma:sspId="ebf29b3f-1e51-457b-ae0c-362182e58074" ma:termSetId="411f0e66-67f8-40f8-97cc-417744de1cc0"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b02b12c-944c-46ff-b230-f2c01a815ac8" elementFormDefault="qualified">
    <xsd:import namespace="http://schemas.microsoft.com/office/2006/documentManagement/types"/>
    <xsd:import namespace="http://schemas.microsoft.com/office/infopath/2007/PartnerControls"/>
    <xsd:element name="_dlc_DocId" ma:index="12" nillable="true" ma:displayName="Document ID Value" ma:description="The value of the document ID assigned to this item." ma:indexed="true" ma:internalName="_dlc_DocId" ma:readOnly="true">
      <xsd:simpleType>
        <xsd:restriction base="dms:Text"/>
      </xsd:simpleType>
    </xsd:element>
    <xsd:element name="_dlc_DocIdUrl" ma:index="1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10320f8-dc1a-4d56-ad7f-e64c96bb2070" xsi:nil="true"/>
    <lcf76f155ced4ddcb4097134ff3c332f xmlns="73ef432f-e48f-44a2-bcb2-2b04e2e71c85">
      <Terms xmlns="http://schemas.microsoft.com/office/infopath/2007/PartnerControls"/>
    </lcf76f155ced4ddcb4097134ff3c332f>
    <SharedWithUsers xmlns="a10320f8-dc1a-4d56-ad7f-e64c96bb2070">
      <UserInfo>
        <DisplayName>Rachael Bayliss</DisplayName>
        <AccountId>17</AccountId>
        <AccountType/>
      </UserInfo>
      <UserInfo>
        <DisplayName>Dan Spearing</DisplayName>
        <AccountId>41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006C539F96334EA76F0F9A2ADAD1D0" ma:contentTypeVersion="18" ma:contentTypeDescription="Create a new document." ma:contentTypeScope="" ma:versionID="c2ca7f19930e8aa9bb4ac40776575cd7">
  <xsd:schema xmlns:xsd="http://www.w3.org/2001/XMLSchema" xmlns:xs="http://www.w3.org/2001/XMLSchema" xmlns:p="http://schemas.microsoft.com/office/2006/metadata/properties" xmlns:ns2="73ef432f-e48f-44a2-bcb2-2b04e2e71c85" xmlns:ns3="a10320f8-dc1a-4d56-ad7f-e64c96bb2070" targetNamespace="http://schemas.microsoft.com/office/2006/metadata/properties" ma:root="true" ma:fieldsID="ea30e00c11cf82cdb10bc1f9e2440ad9" ns2:_="" ns3:_="">
    <xsd:import namespace="73ef432f-e48f-44a2-bcb2-2b04e2e71c85"/>
    <xsd:import namespace="a10320f8-dc1a-4d56-ad7f-e64c96bb207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ef432f-e48f-44a2-bcb2-2b04e2e71c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f4be81-86a3-4778-b59f-6af1879a95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0320f8-dc1a-4d56-ad7f-e64c96bb207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88f24c5-da96-4250-966c-708da3beec9b}" ma:internalName="TaxCatchAll" ma:showField="CatchAllData" ma:web="a10320f8-dc1a-4d56-ad7f-e64c96bb20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4EB738-C0F5-4661-9568-611E18BF2109}">
  <ds:schemaRefs>
    <ds:schemaRef ds:uri="9253c88c-d550-4ff1-afdc-d5dc691f60b0"/>
    <ds:schemaRef ds:uri="fb02b12c-944c-46ff-b230-f2c01a815ac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0C81FDA-0E8D-49B0-AB6D-E5B91F07B114}">
  <ds:schemaRefs>
    <ds:schemaRef ds:uri="http://schemas.openxmlformats.org/package/2006/metadata/core-properties"/>
    <ds:schemaRef ds:uri="http://schemas.microsoft.com/office/2006/documentManagement/types"/>
    <ds:schemaRef ds:uri="http://schemas.microsoft.com/office/2006/metadata/properties"/>
    <ds:schemaRef ds:uri="fb02b12c-944c-46ff-b230-f2c01a815ac8"/>
    <ds:schemaRef ds:uri="http://purl.org/dc/elements/1.1/"/>
    <ds:schemaRef ds:uri="http://schemas.microsoft.com/office/infopath/2007/PartnerControls"/>
    <ds:schemaRef ds:uri="http://purl.org/dc/terms/"/>
    <ds:schemaRef ds:uri="9253c88c-d550-4ff1-afdc-d5dc691f60b0"/>
    <ds:schemaRef ds:uri="http://www.w3.org/XML/1998/namespace"/>
    <ds:schemaRef ds:uri="http://purl.org/dc/dcmitype/"/>
  </ds:schemaRefs>
</ds:datastoreItem>
</file>

<file path=customXml/itemProps3.xml><?xml version="1.0" encoding="utf-8"?>
<ds:datastoreItem xmlns:ds="http://schemas.openxmlformats.org/officeDocument/2006/customXml" ds:itemID="{B3041FA1-ACBC-49E4-A3F1-2EECE8F86D93}"/>
</file>

<file path=customXml/itemProps4.xml><?xml version="1.0" encoding="utf-8"?>
<ds:datastoreItem xmlns:ds="http://schemas.openxmlformats.org/officeDocument/2006/customXml" ds:itemID="{943C6CE4-0A0C-460F-BF94-5D574AFD4EED}">
  <ds:schemaRefs>
    <ds:schemaRef ds:uri="http://schemas.microsoft.com/sharepoint/events"/>
  </ds:schemaRefs>
</ds:datastoreItem>
</file>

<file path=customXml/itemProps5.xml><?xml version="1.0" encoding="utf-8"?>
<ds:datastoreItem xmlns:ds="http://schemas.openxmlformats.org/officeDocument/2006/customXml" ds:itemID="{885E5930-E959-4028-8B2D-1A5D16DD8B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583</TotalTime>
  <Words>1169</Words>
  <Application>Microsoft Office PowerPoint</Application>
  <PresentationFormat>Widescreen</PresentationFormat>
  <Paragraphs>106</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Symbol</vt:lpstr>
      <vt:lpstr>Wingdings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Pearce</dc:creator>
  <cp:lastModifiedBy>Marie Daly</cp:lastModifiedBy>
  <cp:revision>56</cp:revision>
  <dcterms:created xsi:type="dcterms:W3CDTF">2024-04-02T04:07:44Z</dcterms:created>
  <dcterms:modified xsi:type="dcterms:W3CDTF">2024-06-23T22:59:31Z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0x010100B7006C539F96334EA76F0F9A2ADAD1D0</vt:lpwstr>
  </property>
  <property fmtid="{D5CDD505-2E9C-101B-9397-08002B2CF9AE}" pid="3" name="BusinessFunction">
    <vt:lpwstr/>
  </property>
  <property fmtid="{D5CDD505-2E9C-101B-9397-08002B2CF9AE}" pid="4" name="lcf76f155ced4ddcb4097134ff3c332f">
    <vt:lpwstr/>
  </property>
  <property fmtid="{D5CDD505-2E9C-101B-9397-08002B2CF9AE}" pid="5" name="MediaServiceImageTags">
    <vt:lpwstr/>
  </property>
  <property fmtid="{D5CDD505-2E9C-101B-9397-08002B2CF9AE}" pid="6" name="Former_x0020_Entity">
    <vt:lpwstr/>
  </property>
  <property fmtid="{D5CDD505-2E9C-101B-9397-08002B2CF9AE}" pid="7" name="Former Entity">
    <vt:lpwstr/>
  </property>
  <property fmtid="{D5CDD505-2E9C-101B-9397-08002B2CF9AE}" pid="8" name="od1e84bbe7904ec6b58139a3d0c62de8">
    <vt:lpwstr/>
  </property>
  <property fmtid="{D5CDD505-2E9C-101B-9397-08002B2CF9AE}" pid="9" name="_dlc_DocIdItemGuid">
    <vt:lpwstr>b481e3e3-878e-4b4e-ab6e-4360af851695</vt:lpwstr>
  </property>
  <property fmtid="{D5CDD505-2E9C-101B-9397-08002B2CF9AE}" pid="10" name="SharedWithUsers">
    <vt:lpwstr>17;#Rachael Bayliss;#41;#Dan Spearing</vt:lpwstr>
  </property>
  <property fmtid="{D5CDD505-2E9C-101B-9397-08002B2CF9AE}" pid="11" name="MSIP_Label_4e3e5408-7947-4655-b7b9-be390979d487_Enabled">
    <vt:lpwstr>true</vt:lpwstr>
  </property>
  <property fmtid="{D5CDD505-2E9C-101B-9397-08002B2CF9AE}" pid="12" name="MSIP_Label_4e3e5408-7947-4655-b7b9-be390979d487_SetDate">
    <vt:lpwstr>2024-05-08T23:20:09Z</vt:lpwstr>
  </property>
  <property fmtid="{D5CDD505-2E9C-101B-9397-08002B2CF9AE}" pid="13" name="MSIP_Label_4e3e5408-7947-4655-b7b9-be390979d487_Method">
    <vt:lpwstr>Privileged</vt:lpwstr>
  </property>
  <property fmtid="{D5CDD505-2E9C-101B-9397-08002B2CF9AE}" pid="14" name="MSIP_Label_4e3e5408-7947-4655-b7b9-be390979d487_Name">
    <vt:lpwstr>COMMERCIAL-IN-CONFIDENCE</vt:lpwstr>
  </property>
  <property fmtid="{D5CDD505-2E9C-101B-9397-08002B2CF9AE}" pid="15" name="MSIP_Label_4e3e5408-7947-4655-b7b9-be390979d487_SiteId">
    <vt:lpwstr>8506768f-a7d1-475b-901c-fc1c222f496a</vt:lpwstr>
  </property>
  <property fmtid="{D5CDD505-2E9C-101B-9397-08002B2CF9AE}" pid="16" name="MSIP_Label_4e3e5408-7947-4655-b7b9-be390979d487_ActionId">
    <vt:lpwstr>fed0d4ca-ba35-4301-a984-ca34a6c13b68</vt:lpwstr>
  </property>
  <property fmtid="{D5CDD505-2E9C-101B-9397-08002B2CF9AE}" pid="17" name="MSIP_Label_4e3e5408-7947-4655-b7b9-be390979d487_ContentBits">
    <vt:lpwstr>0</vt:lpwstr>
  </property>
</Properties>
</file>